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1.xml" ContentType="application/vnd.openxmlformats-officedocument.themeOverride+xml"/>
  <Override PartName="/ppt/notesSlides/notesSlide5.xml" ContentType="application/vnd.openxmlformats-officedocument.presentationml.notesSlide+xml"/>
  <Override PartName="/ppt/theme/themeOverride2.xml" ContentType="application/vnd.openxmlformats-officedocument.themeOverride+xml"/>
  <Override PartName="/ppt/notesSlides/notesSlide6.xml" ContentType="application/vnd.openxmlformats-officedocument.presentationml.notesSlide+xml"/>
  <Override PartName="/ppt/theme/themeOverride3.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8"/>
  </p:notesMasterIdLst>
  <p:handoutMasterIdLst>
    <p:handoutMasterId r:id="rId39"/>
  </p:handoutMasterIdLst>
  <p:sldIdLst>
    <p:sldId id="609" r:id="rId2"/>
    <p:sldId id="379" r:id="rId3"/>
    <p:sldId id="677" r:id="rId4"/>
    <p:sldId id="719" r:id="rId5"/>
    <p:sldId id="729" r:id="rId6"/>
    <p:sldId id="692" r:id="rId7"/>
    <p:sldId id="681" r:id="rId8"/>
    <p:sldId id="703" r:id="rId9"/>
    <p:sldId id="704" r:id="rId10"/>
    <p:sldId id="697" r:id="rId11"/>
    <p:sldId id="682" r:id="rId12"/>
    <p:sldId id="683" r:id="rId13"/>
    <p:sldId id="715" r:id="rId14"/>
    <p:sldId id="698" r:id="rId15"/>
    <p:sldId id="684" r:id="rId16"/>
    <p:sldId id="700" r:id="rId17"/>
    <p:sldId id="699" r:id="rId18"/>
    <p:sldId id="693" r:id="rId19"/>
    <p:sldId id="712" r:id="rId20"/>
    <p:sldId id="694" r:id="rId21"/>
    <p:sldId id="710" r:id="rId22"/>
    <p:sldId id="730" r:id="rId23"/>
    <p:sldId id="685" r:id="rId24"/>
    <p:sldId id="731" r:id="rId25"/>
    <p:sldId id="686" r:id="rId26"/>
    <p:sldId id="708" r:id="rId27"/>
    <p:sldId id="709" r:id="rId28"/>
    <p:sldId id="716" r:id="rId29"/>
    <p:sldId id="717" r:id="rId30"/>
    <p:sldId id="688" r:id="rId31"/>
    <p:sldId id="706" r:id="rId32"/>
    <p:sldId id="707" r:id="rId33"/>
    <p:sldId id="689" r:id="rId34"/>
    <p:sldId id="727" r:id="rId35"/>
    <p:sldId id="728" r:id="rId36"/>
    <p:sldId id="711" r:id="rId37"/>
  </p:sldIdLst>
  <p:sldSz cx="9144000" cy="6858000" type="screen4x3"/>
  <p:notesSz cx="6797675" cy="9926638"/>
  <p:defaultTex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233">
          <p15:clr>
            <a:srgbClr val="A4A3A4"/>
          </p15:clr>
        </p15:guide>
        <p15:guide id="2" orient="horz" pos="2682" userDrawn="1">
          <p15:clr>
            <a:srgbClr val="A4A3A4"/>
          </p15:clr>
        </p15:guide>
        <p15:guide id="3" orient="horz" pos="981" userDrawn="1">
          <p15:clr>
            <a:srgbClr val="A4A3A4"/>
          </p15:clr>
        </p15:guide>
        <p15:guide id="4" orient="horz" pos="2115" userDrawn="1">
          <p15:clr>
            <a:srgbClr val="A4A3A4"/>
          </p15:clr>
        </p15:guide>
        <p15:guide id="5" orient="horz" pos="467">
          <p15:clr>
            <a:srgbClr val="A4A3A4"/>
          </p15:clr>
        </p15:guide>
        <p15:guide id="6" pos="5129">
          <p15:clr>
            <a:srgbClr val="A4A3A4"/>
          </p15:clr>
        </p15:guide>
        <p15:guide id="7" pos="3606" userDrawn="1">
          <p15:clr>
            <a:srgbClr val="A4A3A4"/>
          </p15:clr>
        </p15:guide>
        <p15:guide id="8" pos="1859" userDrawn="1">
          <p15:clr>
            <a:srgbClr val="A4A3A4"/>
          </p15:clr>
        </p15:guide>
        <p15:guide id="9" pos="4170">
          <p15:clr>
            <a:srgbClr val="A4A3A4"/>
          </p15:clr>
        </p15:guide>
        <p15:guide id="10" pos="2918">
          <p15:clr>
            <a:srgbClr val="A4A3A4"/>
          </p15:clr>
        </p15:guide>
        <p15:guide id="11" orient="horz" pos="4183">
          <p15:clr>
            <a:srgbClr val="A4A3A4"/>
          </p15:clr>
        </p15:guide>
        <p15:guide id="12" orient="horz" pos="3158" userDrawn="1">
          <p15:clr>
            <a:srgbClr val="A4A3A4"/>
          </p15:clr>
        </p15:guide>
        <p15:guide id="13" orient="horz" pos="698">
          <p15:clr>
            <a:srgbClr val="A4A3A4"/>
          </p15:clr>
        </p15:guide>
        <p15:guide id="14" pos="5472">
          <p15:clr>
            <a:srgbClr val="A4A3A4"/>
          </p15:clr>
        </p15:guide>
        <p15:guide id="15" pos="28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C0C1B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ile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621" autoAdjust="0"/>
    <p:restoredTop sz="94655"/>
  </p:normalViewPr>
  <p:slideViewPr>
    <p:cSldViewPr snapToGrid="0" snapToObjects="1" showGuides="1">
      <p:cViewPr varScale="1">
        <p:scale>
          <a:sx n="44" d="100"/>
          <a:sy n="44" d="100"/>
        </p:scale>
        <p:origin x="1308" y="24"/>
      </p:cViewPr>
      <p:guideLst>
        <p:guide orient="horz" pos="4233"/>
        <p:guide orient="horz" pos="2682"/>
        <p:guide orient="horz" pos="981"/>
        <p:guide orient="horz" pos="2115"/>
        <p:guide orient="horz" pos="467"/>
        <p:guide pos="5129"/>
        <p:guide pos="3606"/>
        <p:guide pos="1859"/>
        <p:guide pos="4170"/>
        <p:guide pos="2918"/>
        <p:guide orient="horz" pos="4183"/>
        <p:guide orient="horz" pos="3158"/>
        <p:guide orient="horz" pos="698"/>
        <p:guide pos="5472"/>
        <p:guide pos="286"/>
      </p:guideLst>
    </p:cSldViewPr>
  </p:slideViewPr>
  <p:notesTextViewPr>
    <p:cViewPr>
      <p:scale>
        <a:sx n="50" d="100"/>
        <a:sy n="5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FA7A2A89-E120-5D48-BEA3-2BA06C21BD89}" type="datetimeFigureOut">
              <a:rPr lang="it-IT" smtClean="0"/>
              <a:t>05/04/2023</a:t>
            </a:fld>
            <a:endParaRPr lang="it-IT"/>
          </a:p>
        </p:txBody>
      </p:sp>
      <p:sp>
        <p:nvSpPr>
          <p:cNvPr id="4" name="Segnaposto piè di pagina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F6BCFB3B-72F4-1F44-8B59-F9AB519B0BD7}" type="slidenum">
              <a:rPr lang="it-IT" smtClean="0"/>
              <a:t>‹N›</a:t>
            </a:fld>
            <a:endParaRPr lang="it-IT"/>
          </a:p>
        </p:txBody>
      </p:sp>
    </p:spTree>
    <p:extLst>
      <p:ext uri="{BB962C8B-B14F-4D97-AF65-F5344CB8AC3E}">
        <p14:creationId xmlns:p14="http://schemas.microsoft.com/office/powerpoint/2010/main" val="389258490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932442FD-3CE9-4D40-9447-E5D5FC1A2680}" type="datetimeFigureOut">
              <a:rPr lang="it-IT" smtClean="0"/>
              <a:t>05/04/2023</a:t>
            </a:fld>
            <a:endParaRPr lang="it-IT"/>
          </a:p>
        </p:txBody>
      </p:sp>
      <p:sp>
        <p:nvSpPr>
          <p:cNvPr id="4" name="Segnaposto immagine diapositiva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DE1287E0-4DAE-F443-80F8-8B22AD15EDE4}" type="slidenum">
              <a:rPr lang="it-IT" smtClean="0"/>
              <a:t>‹N›</a:t>
            </a:fld>
            <a:endParaRPr lang="it-IT"/>
          </a:p>
        </p:txBody>
      </p:sp>
    </p:spTree>
    <p:extLst>
      <p:ext uri="{BB962C8B-B14F-4D97-AF65-F5344CB8AC3E}">
        <p14:creationId xmlns:p14="http://schemas.microsoft.com/office/powerpoint/2010/main" val="226428704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DE1287E0-4DAE-F443-80F8-8B22AD15EDE4}" type="slidenum">
              <a:rPr lang="it-IT" smtClean="0"/>
              <a:t>1</a:t>
            </a:fld>
            <a:endParaRPr lang="it-IT"/>
          </a:p>
        </p:txBody>
      </p:sp>
    </p:spTree>
    <p:extLst>
      <p:ext uri="{BB962C8B-B14F-4D97-AF65-F5344CB8AC3E}">
        <p14:creationId xmlns:p14="http://schemas.microsoft.com/office/powerpoint/2010/main" val="10605972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Domanda avvio del cantiere è consegna definitiva? Es Iseo</a:t>
            </a:r>
          </a:p>
        </p:txBody>
      </p:sp>
      <p:sp>
        <p:nvSpPr>
          <p:cNvPr id="4" name="Segnaposto numero diapositiva 3"/>
          <p:cNvSpPr>
            <a:spLocks noGrp="1"/>
          </p:cNvSpPr>
          <p:nvPr>
            <p:ph type="sldNum" sz="quarter" idx="5"/>
          </p:nvPr>
        </p:nvSpPr>
        <p:spPr/>
        <p:txBody>
          <a:bodyPr/>
          <a:lstStyle/>
          <a:p>
            <a:fld id="{DE1287E0-4DAE-F443-80F8-8B22AD15EDE4}" type="slidenum">
              <a:rPr lang="it-IT" smtClean="0"/>
              <a:t>12</a:t>
            </a:fld>
            <a:endParaRPr lang="it-IT"/>
          </a:p>
        </p:txBody>
      </p:sp>
    </p:spTree>
    <p:extLst>
      <p:ext uri="{BB962C8B-B14F-4D97-AF65-F5344CB8AC3E}">
        <p14:creationId xmlns:p14="http://schemas.microsoft.com/office/powerpoint/2010/main" val="23848140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Domanda avvio del cantiere è consegna definitiva? Es Iseo</a:t>
            </a:r>
          </a:p>
        </p:txBody>
      </p:sp>
      <p:sp>
        <p:nvSpPr>
          <p:cNvPr id="4" name="Segnaposto numero diapositiva 3"/>
          <p:cNvSpPr>
            <a:spLocks noGrp="1"/>
          </p:cNvSpPr>
          <p:nvPr>
            <p:ph type="sldNum" sz="quarter" idx="5"/>
          </p:nvPr>
        </p:nvSpPr>
        <p:spPr/>
        <p:txBody>
          <a:bodyPr/>
          <a:lstStyle/>
          <a:p>
            <a:fld id="{DE1287E0-4DAE-F443-80F8-8B22AD15EDE4}" type="slidenum">
              <a:rPr lang="it-IT" smtClean="0"/>
              <a:t>13</a:t>
            </a:fld>
            <a:endParaRPr lang="it-IT"/>
          </a:p>
        </p:txBody>
      </p:sp>
    </p:spTree>
    <p:extLst>
      <p:ext uri="{BB962C8B-B14F-4D97-AF65-F5344CB8AC3E}">
        <p14:creationId xmlns:p14="http://schemas.microsoft.com/office/powerpoint/2010/main" val="40085992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Domanda avvio del cantiere è consegna definitiva? Es Iseo</a:t>
            </a:r>
          </a:p>
        </p:txBody>
      </p:sp>
      <p:sp>
        <p:nvSpPr>
          <p:cNvPr id="4" name="Segnaposto numero diapositiva 3"/>
          <p:cNvSpPr>
            <a:spLocks noGrp="1"/>
          </p:cNvSpPr>
          <p:nvPr>
            <p:ph type="sldNum" sz="quarter" idx="5"/>
          </p:nvPr>
        </p:nvSpPr>
        <p:spPr/>
        <p:txBody>
          <a:bodyPr/>
          <a:lstStyle/>
          <a:p>
            <a:fld id="{DE1287E0-4DAE-F443-80F8-8B22AD15EDE4}" type="slidenum">
              <a:rPr lang="it-IT" smtClean="0"/>
              <a:t>14</a:t>
            </a:fld>
            <a:endParaRPr lang="it-IT"/>
          </a:p>
        </p:txBody>
      </p:sp>
    </p:spTree>
    <p:extLst>
      <p:ext uri="{BB962C8B-B14F-4D97-AF65-F5344CB8AC3E}">
        <p14:creationId xmlns:p14="http://schemas.microsoft.com/office/powerpoint/2010/main" val="29392495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Domanda avvio del cantiere è consegna definitiva? Es Iseo</a:t>
            </a:r>
          </a:p>
        </p:txBody>
      </p:sp>
      <p:sp>
        <p:nvSpPr>
          <p:cNvPr id="4" name="Segnaposto numero diapositiva 3"/>
          <p:cNvSpPr>
            <a:spLocks noGrp="1"/>
          </p:cNvSpPr>
          <p:nvPr>
            <p:ph type="sldNum" sz="quarter" idx="5"/>
          </p:nvPr>
        </p:nvSpPr>
        <p:spPr/>
        <p:txBody>
          <a:bodyPr/>
          <a:lstStyle/>
          <a:p>
            <a:fld id="{DE1287E0-4DAE-F443-80F8-8B22AD15EDE4}" type="slidenum">
              <a:rPr lang="it-IT" smtClean="0"/>
              <a:t>15</a:t>
            </a:fld>
            <a:endParaRPr lang="it-IT"/>
          </a:p>
        </p:txBody>
      </p:sp>
    </p:spTree>
    <p:extLst>
      <p:ext uri="{BB962C8B-B14F-4D97-AF65-F5344CB8AC3E}">
        <p14:creationId xmlns:p14="http://schemas.microsoft.com/office/powerpoint/2010/main" val="21571711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Domanda avvio del cantiere è consegna definitiva? Es Iseo</a:t>
            </a:r>
          </a:p>
        </p:txBody>
      </p:sp>
      <p:sp>
        <p:nvSpPr>
          <p:cNvPr id="4" name="Segnaposto numero diapositiva 3"/>
          <p:cNvSpPr>
            <a:spLocks noGrp="1"/>
          </p:cNvSpPr>
          <p:nvPr>
            <p:ph type="sldNum" sz="quarter" idx="5"/>
          </p:nvPr>
        </p:nvSpPr>
        <p:spPr/>
        <p:txBody>
          <a:bodyPr/>
          <a:lstStyle/>
          <a:p>
            <a:fld id="{DE1287E0-4DAE-F443-80F8-8B22AD15EDE4}" type="slidenum">
              <a:rPr lang="it-IT" smtClean="0"/>
              <a:t>16</a:t>
            </a:fld>
            <a:endParaRPr lang="it-IT"/>
          </a:p>
        </p:txBody>
      </p:sp>
    </p:spTree>
    <p:extLst>
      <p:ext uri="{BB962C8B-B14F-4D97-AF65-F5344CB8AC3E}">
        <p14:creationId xmlns:p14="http://schemas.microsoft.com/office/powerpoint/2010/main" val="10126592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Domanda avvio del cantiere è consegna definitiva? Es Iseo</a:t>
            </a:r>
          </a:p>
        </p:txBody>
      </p:sp>
      <p:sp>
        <p:nvSpPr>
          <p:cNvPr id="4" name="Segnaposto numero diapositiva 3"/>
          <p:cNvSpPr>
            <a:spLocks noGrp="1"/>
          </p:cNvSpPr>
          <p:nvPr>
            <p:ph type="sldNum" sz="quarter" idx="5"/>
          </p:nvPr>
        </p:nvSpPr>
        <p:spPr/>
        <p:txBody>
          <a:bodyPr/>
          <a:lstStyle/>
          <a:p>
            <a:fld id="{DE1287E0-4DAE-F443-80F8-8B22AD15EDE4}" type="slidenum">
              <a:rPr lang="it-IT" smtClean="0"/>
              <a:t>17</a:t>
            </a:fld>
            <a:endParaRPr lang="it-IT"/>
          </a:p>
        </p:txBody>
      </p:sp>
    </p:spTree>
    <p:extLst>
      <p:ext uri="{BB962C8B-B14F-4D97-AF65-F5344CB8AC3E}">
        <p14:creationId xmlns:p14="http://schemas.microsoft.com/office/powerpoint/2010/main" val="15110183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Domanda avvio del cantiere è consegna definitiva? Es Iseo</a:t>
            </a:r>
          </a:p>
        </p:txBody>
      </p:sp>
      <p:sp>
        <p:nvSpPr>
          <p:cNvPr id="4" name="Segnaposto numero diapositiva 3"/>
          <p:cNvSpPr>
            <a:spLocks noGrp="1"/>
          </p:cNvSpPr>
          <p:nvPr>
            <p:ph type="sldNum" sz="quarter" idx="5"/>
          </p:nvPr>
        </p:nvSpPr>
        <p:spPr/>
        <p:txBody>
          <a:bodyPr/>
          <a:lstStyle/>
          <a:p>
            <a:fld id="{DE1287E0-4DAE-F443-80F8-8B22AD15EDE4}" type="slidenum">
              <a:rPr lang="it-IT" smtClean="0"/>
              <a:t>18</a:t>
            </a:fld>
            <a:endParaRPr lang="it-IT"/>
          </a:p>
        </p:txBody>
      </p:sp>
    </p:spTree>
    <p:extLst>
      <p:ext uri="{BB962C8B-B14F-4D97-AF65-F5344CB8AC3E}">
        <p14:creationId xmlns:p14="http://schemas.microsoft.com/office/powerpoint/2010/main" val="42585510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Domanda avvio del cantiere è consegna definitiva? Es Iseo</a:t>
            </a:r>
          </a:p>
        </p:txBody>
      </p:sp>
      <p:sp>
        <p:nvSpPr>
          <p:cNvPr id="4" name="Segnaposto numero diapositiva 3"/>
          <p:cNvSpPr>
            <a:spLocks noGrp="1"/>
          </p:cNvSpPr>
          <p:nvPr>
            <p:ph type="sldNum" sz="quarter" idx="5"/>
          </p:nvPr>
        </p:nvSpPr>
        <p:spPr/>
        <p:txBody>
          <a:bodyPr/>
          <a:lstStyle/>
          <a:p>
            <a:fld id="{DE1287E0-4DAE-F443-80F8-8B22AD15EDE4}" type="slidenum">
              <a:rPr lang="it-IT" smtClean="0"/>
              <a:t>19</a:t>
            </a:fld>
            <a:endParaRPr lang="it-IT"/>
          </a:p>
        </p:txBody>
      </p:sp>
    </p:spTree>
    <p:extLst>
      <p:ext uri="{BB962C8B-B14F-4D97-AF65-F5344CB8AC3E}">
        <p14:creationId xmlns:p14="http://schemas.microsoft.com/office/powerpoint/2010/main" val="31727000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Domanda avvio del cantiere è consegna definitiva? Es Iseo</a:t>
            </a:r>
          </a:p>
        </p:txBody>
      </p:sp>
      <p:sp>
        <p:nvSpPr>
          <p:cNvPr id="4" name="Segnaposto numero diapositiva 3"/>
          <p:cNvSpPr>
            <a:spLocks noGrp="1"/>
          </p:cNvSpPr>
          <p:nvPr>
            <p:ph type="sldNum" sz="quarter" idx="5"/>
          </p:nvPr>
        </p:nvSpPr>
        <p:spPr/>
        <p:txBody>
          <a:bodyPr/>
          <a:lstStyle/>
          <a:p>
            <a:fld id="{DE1287E0-4DAE-F443-80F8-8B22AD15EDE4}" type="slidenum">
              <a:rPr lang="it-IT" smtClean="0"/>
              <a:t>20</a:t>
            </a:fld>
            <a:endParaRPr lang="it-IT"/>
          </a:p>
        </p:txBody>
      </p:sp>
    </p:spTree>
    <p:extLst>
      <p:ext uri="{BB962C8B-B14F-4D97-AF65-F5344CB8AC3E}">
        <p14:creationId xmlns:p14="http://schemas.microsoft.com/office/powerpoint/2010/main" val="218054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1287E0-4DAE-F443-80F8-8B22AD15EDE4}"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624184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Domanda avvio del cantiere è consegna definitiva? Es Iseo</a:t>
            </a:r>
          </a:p>
        </p:txBody>
      </p:sp>
      <p:sp>
        <p:nvSpPr>
          <p:cNvPr id="4" name="Segnaposto numero diapositiva 3"/>
          <p:cNvSpPr>
            <a:spLocks noGrp="1"/>
          </p:cNvSpPr>
          <p:nvPr>
            <p:ph type="sldNum" sz="quarter" idx="5"/>
          </p:nvPr>
        </p:nvSpPr>
        <p:spPr/>
        <p:txBody>
          <a:bodyPr/>
          <a:lstStyle/>
          <a:p>
            <a:fld id="{DE1287E0-4DAE-F443-80F8-8B22AD15EDE4}" type="slidenum">
              <a:rPr lang="it-IT" smtClean="0"/>
              <a:t>3</a:t>
            </a:fld>
            <a:endParaRPr lang="it-IT"/>
          </a:p>
        </p:txBody>
      </p:sp>
    </p:spTree>
    <p:extLst>
      <p:ext uri="{BB962C8B-B14F-4D97-AF65-F5344CB8AC3E}">
        <p14:creationId xmlns:p14="http://schemas.microsoft.com/office/powerpoint/2010/main" val="21418467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Domanda avvio del cantiere è consegna definitiva? Es Iseo</a:t>
            </a:r>
          </a:p>
        </p:txBody>
      </p:sp>
      <p:sp>
        <p:nvSpPr>
          <p:cNvPr id="4" name="Segnaposto numero diapositiva 3"/>
          <p:cNvSpPr>
            <a:spLocks noGrp="1"/>
          </p:cNvSpPr>
          <p:nvPr>
            <p:ph type="sldNum" sz="quarter" idx="5"/>
          </p:nvPr>
        </p:nvSpPr>
        <p:spPr/>
        <p:txBody>
          <a:bodyPr/>
          <a:lstStyle/>
          <a:p>
            <a:fld id="{DE1287E0-4DAE-F443-80F8-8B22AD15EDE4}" type="slidenum">
              <a:rPr lang="it-IT" smtClean="0"/>
              <a:t>23</a:t>
            </a:fld>
            <a:endParaRPr lang="it-IT"/>
          </a:p>
        </p:txBody>
      </p:sp>
    </p:spTree>
    <p:extLst>
      <p:ext uri="{BB962C8B-B14F-4D97-AF65-F5344CB8AC3E}">
        <p14:creationId xmlns:p14="http://schemas.microsoft.com/office/powerpoint/2010/main" val="40112659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Domanda avvio del cantiere è consegna definitiva? Es Iseo</a:t>
            </a:r>
          </a:p>
        </p:txBody>
      </p:sp>
      <p:sp>
        <p:nvSpPr>
          <p:cNvPr id="4" name="Segnaposto numero diapositiva 3"/>
          <p:cNvSpPr>
            <a:spLocks noGrp="1"/>
          </p:cNvSpPr>
          <p:nvPr>
            <p:ph type="sldNum" sz="quarter" idx="5"/>
          </p:nvPr>
        </p:nvSpPr>
        <p:spPr/>
        <p:txBody>
          <a:bodyPr/>
          <a:lstStyle/>
          <a:p>
            <a:fld id="{DE1287E0-4DAE-F443-80F8-8B22AD15EDE4}" type="slidenum">
              <a:rPr lang="it-IT" smtClean="0"/>
              <a:t>25</a:t>
            </a:fld>
            <a:endParaRPr lang="it-IT"/>
          </a:p>
        </p:txBody>
      </p:sp>
    </p:spTree>
    <p:extLst>
      <p:ext uri="{BB962C8B-B14F-4D97-AF65-F5344CB8AC3E}">
        <p14:creationId xmlns:p14="http://schemas.microsoft.com/office/powerpoint/2010/main" val="16043478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Domanda avvio del cantiere è consegna definitiva? Es Iseo</a:t>
            </a:r>
          </a:p>
        </p:txBody>
      </p:sp>
      <p:sp>
        <p:nvSpPr>
          <p:cNvPr id="4" name="Segnaposto numero diapositiva 3"/>
          <p:cNvSpPr>
            <a:spLocks noGrp="1"/>
          </p:cNvSpPr>
          <p:nvPr>
            <p:ph type="sldNum" sz="quarter" idx="5"/>
          </p:nvPr>
        </p:nvSpPr>
        <p:spPr/>
        <p:txBody>
          <a:bodyPr/>
          <a:lstStyle/>
          <a:p>
            <a:fld id="{DE1287E0-4DAE-F443-80F8-8B22AD15EDE4}" type="slidenum">
              <a:rPr lang="it-IT" smtClean="0"/>
              <a:t>26</a:t>
            </a:fld>
            <a:endParaRPr lang="it-IT"/>
          </a:p>
        </p:txBody>
      </p:sp>
    </p:spTree>
    <p:extLst>
      <p:ext uri="{BB962C8B-B14F-4D97-AF65-F5344CB8AC3E}">
        <p14:creationId xmlns:p14="http://schemas.microsoft.com/office/powerpoint/2010/main" val="9999863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Domanda avvio del cantiere è consegna definitiva? Es Iseo</a:t>
            </a:r>
          </a:p>
        </p:txBody>
      </p:sp>
      <p:sp>
        <p:nvSpPr>
          <p:cNvPr id="4" name="Segnaposto numero diapositiva 3"/>
          <p:cNvSpPr>
            <a:spLocks noGrp="1"/>
          </p:cNvSpPr>
          <p:nvPr>
            <p:ph type="sldNum" sz="quarter" idx="5"/>
          </p:nvPr>
        </p:nvSpPr>
        <p:spPr/>
        <p:txBody>
          <a:bodyPr/>
          <a:lstStyle/>
          <a:p>
            <a:fld id="{DE1287E0-4DAE-F443-80F8-8B22AD15EDE4}" type="slidenum">
              <a:rPr lang="it-IT" smtClean="0"/>
              <a:t>27</a:t>
            </a:fld>
            <a:endParaRPr lang="it-IT"/>
          </a:p>
        </p:txBody>
      </p:sp>
    </p:spTree>
    <p:extLst>
      <p:ext uri="{BB962C8B-B14F-4D97-AF65-F5344CB8AC3E}">
        <p14:creationId xmlns:p14="http://schemas.microsoft.com/office/powerpoint/2010/main" val="23250781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Domanda avvio del cantiere è consegna definitiva? Es Iseo</a:t>
            </a:r>
          </a:p>
        </p:txBody>
      </p:sp>
      <p:sp>
        <p:nvSpPr>
          <p:cNvPr id="4" name="Segnaposto numero diapositiva 3"/>
          <p:cNvSpPr>
            <a:spLocks noGrp="1"/>
          </p:cNvSpPr>
          <p:nvPr>
            <p:ph type="sldNum" sz="quarter" idx="5"/>
          </p:nvPr>
        </p:nvSpPr>
        <p:spPr/>
        <p:txBody>
          <a:bodyPr/>
          <a:lstStyle/>
          <a:p>
            <a:fld id="{DE1287E0-4DAE-F443-80F8-8B22AD15EDE4}" type="slidenum">
              <a:rPr lang="it-IT" smtClean="0"/>
              <a:t>28</a:t>
            </a:fld>
            <a:endParaRPr lang="it-IT"/>
          </a:p>
        </p:txBody>
      </p:sp>
    </p:spTree>
    <p:extLst>
      <p:ext uri="{BB962C8B-B14F-4D97-AF65-F5344CB8AC3E}">
        <p14:creationId xmlns:p14="http://schemas.microsoft.com/office/powerpoint/2010/main" val="29175902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Domanda avvio del cantiere è consegna definitiva? Es Iseo</a:t>
            </a:r>
          </a:p>
        </p:txBody>
      </p:sp>
      <p:sp>
        <p:nvSpPr>
          <p:cNvPr id="4" name="Segnaposto numero diapositiva 3"/>
          <p:cNvSpPr>
            <a:spLocks noGrp="1"/>
          </p:cNvSpPr>
          <p:nvPr>
            <p:ph type="sldNum" sz="quarter" idx="5"/>
          </p:nvPr>
        </p:nvSpPr>
        <p:spPr/>
        <p:txBody>
          <a:bodyPr/>
          <a:lstStyle/>
          <a:p>
            <a:fld id="{DE1287E0-4DAE-F443-80F8-8B22AD15EDE4}" type="slidenum">
              <a:rPr lang="it-IT" smtClean="0"/>
              <a:t>29</a:t>
            </a:fld>
            <a:endParaRPr lang="it-IT"/>
          </a:p>
        </p:txBody>
      </p:sp>
    </p:spTree>
    <p:extLst>
      <p:ext uri="{BB962C8B-B14F-4D97-AF65-F5344CB8AC3E}">
        <p14:creationId xmlns:p14="http://schemas.microsoft.com/office/powerpoint/2010/main" val="31965540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Domanda avvio del cantiere è consegna definitiva? Es Iseo</a:t>
            </a:r>
          </a:p>
        </p:txBody>
      </p:sp>
      <p:sp>
        <p:nvSpPr>
          <p:cNvPr id="4" name="Segnaposto numero diapositiva 3"/>
          <p:cNvSpPr>
            <a:spLocks noGrp="1"/>
          </p:cNvSpPr>
          <p:nvPr>
            <p:ph type="sldNum" sz="quarter" idx="5"/>
          </p:nvPr>
        </p:nvSpPr>
        <p:spPr/>
        <p:txBody>
          <a:bodyPr/>
          <a:lstStyle/>
          <a:p>
            <a:fld id="{DE1287E0-4DAE-F443-80F8-8B22AD15EDE4}" type="slidenum">
              <a:rPr lang="it-IT" smtClean="0"/>
              <a:t>30</a:t>
            </a:fld>
            <a:endParaRPr lang="it-IT"/>
          </a:p>
        </p:txBody>
      </p:sp>
    </p:spTree>
    <p:extLst>
      <p:ext uri="{BB962C8B-B14F-4D97-AF65-F5344CB8AC3E}">
        <p14:creationId xmlns:p14="http://schemas.microsoft.com/office/powerpoint/2010/main" val="19262287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Domanda avvio del cantiere è consegna definitiva? Es Iseo</a:t>
            </a:r>
          </a:p>
        </p:txBody>
      </p:sp>
      <p:sp>
        <p:nvSpPr>
          <p:cNvPr id="4" name="Segnaposto numero diapositiva 3"/>
          <p:cNvSpPr>
            <a:spLocks noGrp="1"/>
          </p:cNvSpPr>
          <p:nvPr>
            <p:ph type="sldNum" sz="quarter" idx="5"/>
          </p:nvPr>
        </p:nvSpPr>
        <p:spPr/>
        <p:txBody>
          <a:bodyPr/>
          <a:lstStyle/>
          <a:p>
            <a:fld id="{DE1287E0-4DAE-F443-80F8-8B22AD15EDE4}" type="slidenum">
              <a:rPr lang="it-IT" smtClean="0"/>
              <a:t>31</a:t>
            </a:fld>
            <a:endParaRPr lang="it-IT"/>
          </a:p>
        </p:txBody>
      </p:sp>
    </p:spTree>
    <p:extLst>
      <p:ext uri="{BB962C8B-B14F-4D97-AF65-F5344CB8AC3E}">
        <p14:creationId xmlns:p14="http://schemas.microsoft.com/office/powerpoint/2010/main" val="22064584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Domanda avvio del cantiere è consegna definitiva? Es Iseo</a:t>
            </a:r>
          </a:p>
        </p:txBody>
      </p:sp>
      <p:sp>
        <p:nvSpPr>
          <p:cNvPr id="4" name="Segnaposto numero diapositiva 3"/>
          <p:cNvSpPr>
            <a:spLocks noGrp="1"/>
          </p:cNvSpPr>
          <p:nvPr>
            <p:ph type="sldNum" sz="quarter" idx="5"/>
          </p:nvPr>
        </p:nvSpPr>
        <p:spPr/>
        <p:txBody>
          <a:bodyPr/>
          <a:lstStyle/>
          <a:p>
            <a:fld id="{DE1287E0-4DAE-F443-80F8-8B22AD15EDE4}" type="slidenum">
              <a:rPr lang="it-IT" smtClean="0"/>
              <a:t>32</a:t>
            </a:fld>
            <a:endParaRPr lang="it-IT"/>
          </a:p>
        </p:txBody>
      </p:sp>
    </p:spTree>
    <p:extLst>
      <p:ext uri="{BB962C8B-B14F-4D97-AF65-F5344CB8AC3E}">
        <p14:creationId xmlns:p14="http://schemas.microsoft.com/office/powerpoint/2010/main" val="30360206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Domanda avvio del cantiere è consegna definitiva? Es Iseo</a:t>
            </a:r>
          </a:p>
        </p:txBody>
      </p:sp>
      <p:sp>
        <p:nvSpPr>
          <p:cNvPr id="4" name="Segnaposto numero diapositiva 3"/>
          <p:cNvSpPr>
            <a:spLocks noGrp="1"/>
          </p:cNvSpPr>
          <p:nvPr>
            <p:ph type="sldNum" sz="quarter" idx="5"/>
          </p:nvPr>
        </p:nvSpPr>
        <p:spPr/>
        <p:txBody>
          <a:bodyPr/>
          <a:lstStyle/>
          <a:p>
            <a:fld id="{DE1287E0-4DAE-F443-80F8-8B22AD15EDE4}" type="slidenum">
              <a:rPr lang="it-IT" smtClean="0"/>
              <a:t>33</a:t>
            </a:fld>
            <a:endParaRPr lang="it-IT"/>
          </a:p>
        </p:txBody>
      </p:sp>
    </p:spTree>
    <p:extLst>
      <p:ext uri="{BB962C8B-B14F-4D97-AF65-F5344CB8AC3E}">
        <p14:creationId xmlns:p14="http://schemas.microsoft.com/office/powerpoint/2010/main" val="4970513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1287E0-4DAE-F443-80F8-8B22AD15EDE4}"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706912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Domanda avvio del cantiere è consegna definitiva? Es Iseo</a:t>
            </a:r>
          </a:p>
        </p:txBody>
      </p:sp>
      <p:sp>
        <p:nvSpPr>
          <p:cNvPr id="4" name="Segnaposto numero diapositiva 3"/>
          <p:cNvSpPr>
            <a:spLocks noGrp="1"/>
          </p:cNvSpPr>
          <p:nvPr>
            <p:ph type="sldNum" sz="quarter" idx="5"/>
          </p:nvPr>
        </p:nvSpPr>
        <p:spPr/>
        <p:txBody>
          <a:bodyPr/>
          <a:lstStyle/>
          <a:p>
            <a:fld id="{DE1287E0-4DAE-F443-80F8-8B22AD15EDE4}" type="slidenum">
              <a:rPr lang="it-IT" smtClean="0"/>
              <a:t>34</a:t>
            </a:fld>
            <a:endParaRPr lang="it-IT"/>
          </a:p>
        </p:txBody>
      </p:sp>
    </p:spTree>
    <p:extLst>
      <p:ext uri="{BB962C8B-B14F-4D97-AF65-F5344CB8AC3E}">
        <p14:creationId xmlns:p14="http://schemas.microsoft.com/office/powerpoint/2010/main" val="41475406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Domanda avvio del cantiere è consegna definitiva? Es Iseo</a:t>
            </a:r>
          </a:p>
        </p:txBody>
      </p:sp>
      <p:sp>
        <p:nvSpPr>
          <p:cNvPr id="4" name="Segnaposto numero diapositiva 3"/>
          <p:cNvSpPr>
            <a:spLocks noGrp="1"/>
          </p:cNvSpPr>
          <p:nvPr>
            <p:ph type="sldNum" sz="quarter" idx="5"/>
          </p:nvPr>
        </p:nvSpPr>
        <p:spPr/>
        <p:txBody>
          <a:bodyPr/>
          <a:lstStyle/>
          <a:p>
            <a:fld id="{DE1287E0-4DAE-F443-80F8-8B22AD15EDE4}" type="slidenum">
              <a:rPr lang="it-IT" smtClean="0"/>
              <a:t>35</a:t>
            </a:fld>
            <a:endParaRPr lang="it-IT"/>
          </a:p>
        </p:txBody>
      </p:sp>
    </p:spTree>
    <p:extLst>
      <p:ext uri="{BB962C8B-B14F-4D97-AF65-F5344CB8AC3E}">
        <p14:creationId xmlns:p14="http://schemas.microsoft.com/office/powerpoint/2010/main" val="24931422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1287E0-4DAE-F443-80F8-8B22AD15EDE4}"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939294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Domanda avvio del cantiere è consegna definitiva? Es Iseo</a:t>
            </a:r>
          </a:p>
        </p:txBody>
      </p:sp>
      <p:sp>
        <p:nvSpPr>
          <p:cNvPr id="4" name="Segnaposto numero diapositiva 3"/>
          <p:cNvSpPr>
            <a:spLocks noGrp="1"/>
          </p:cNvSpPr>
          <p:nvPr>
            <p:ph type="sldNum" sz="quarter" idx="5"/>
          </p:nvPr>
        </p:nvSpPr>
        <p:spPr/>
        <p:txBody>
          <a:bodyPr/>
          <a:lstStyle/>
          <a:p>
            <a:fld id="{DE1287E0-4DAE-F443-80F8-8B22AD15EDE4}" type="slidenum">
              <a:rPr lang="it-IT" smtClean="0"/>
              <a:t>6</a:t>
            </a:fld>
            <a:endParaRPr lang="it-IT"/>
          </a:p>
        </p:txBody>
      </p:sp>
    </p:spTree>
    <p:extLst>
      <p:ext uri="{BB962C8B-B14F-4D97-AF65-F5344CB8AC3E}">
        <p14:creationId xmlns:p14="http://schemas.microsoft.com/office/powerpoint/2010/main" val="30155501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Domanda avvio del cantiere è consegna definitiva? Es Iseo</a:t>
            </a:r>
          </a:p>
        </p:txBody>
      </p:sp>
      <p:sp>
        <p:nvSpPr>
          <p:cNvPr id="4" name="Segnaposto numero diapositiva 3"/>
          <p:cNvSpPr>
            <a:spLocks noGrp="1"/>
          </p:cNvSpPr>
          <p:nvPr>
            <p:ph type="sldNum" sz="quarter" idx="5"/>
          </p:nvPr>
        </p:nvSpPr>
        <p:spPr/>
        <p:txBody>
          <a:bodyPr/>
          <a:lstStyle/>
          <a:p>
            <a:fld id="{DE1287E0-4DAE-F443-80F8-8B22AD15EDE4}" type="slidenum">
              <a:rPr lang="it-IT" smtClean="0"/>
              <a:t>7</a:t>
            </a:fld>
            <a:endParaRPr lang="it-IT"/>
          </a:p>
        </p:txBody>
      </p:sp>
    </p:spTree>
    <p:extLst>
      <p:ext uri="{BB962C8B-B14F-4D97-AF65-F5344CB8AC3E}">
        <p14:creationId xmlns:p14="http://schemas.microsoft.com/office/powerpoint/2010/main" val="5298072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Domanda avvio del cantiere è consegna definitiva? Es Iseo</a:t>
            </a:r>
          </a:p>
        </p:txBody>
      </p:sp>
      <p:sp>
        <p:nvSpPr>
          <p:cNvPr id="4" name="Segnaposto numero diapositiva 3"/>
          <p:cNvSpPr>
            <a:spLocks noGrp="1"/>
          </p:cNvSpPr>
          <p:nvPr>
            <p:ph type="sldNum" sz="quarter" idx="5"/>
          </p:nvPr>
        </p:nvSpPr>
        <p:spPr/>
        <p:txBody>
          <a:bodyPr/>
          <a:lstStyle/>
          <a:p>
            <a:fld id="{DE1287E0-4DAE-F443-80F8-8B22AD15EDE4}" type="slidenum">
              <a:rPr lang="it-IT" smtClean="0"/>
              <a:t>8</a:t>
            </a:fld>
            <a:endParaRPr lang="it-IT"/>
          </a:p>
        </p:txBody>
      </p:sp>
    </p:spTree>
    <p:extLst>
      <p:ext uri="{BB962C8B-B14F-4D97-AF65-F5344CB8AC3E}">
        <p14:creationId xmlns:p14="http://schemas.microsoft.com/office/powerpoint/2010/main" val="29668405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Domanda avvio del cantiere è consegna definitiva? Es Iseo</a:t>
            </a:r>
          </a:p>
        </p:txBody>
      </p:sp>
      <p:sp>
        <p:nvSpPr>
          <p:cNvPr id="4" name="Segnaposto numero diapositiva 3"/>
          <p:cNvSpPr>
            <a:spLocks noGrp="1"/>
          </p:cNvSpPr>
          <p:nvPr>
            <p:ph type="sldNum" sz="quarter" idx="5"/>
          </p:nvPr>
        </p:nvSpPr>
        <p:spPr/>
        <p:txBody>
          <a:bodyPr/>
          <a:lstStyle/>
          <a:p>
            <a:fld id="{DE1287E0-4DAE-F443-80F8-8B22AD15EDE4}" type="slidenum">
              <a:rPr lang="it-IT" smtClean="0"/>
              <a:t>9</a:t>
            </a:fld>
            <a:endParaRPr lang="it-IT"/>
          </a:p>
        </p:txBody>
      </p:sp>
    </p:spTree>
    <p:extLst>
      <p:ext uri="{BB962C8B-B14F-4D97-AF65-F5344CB8AC3E}">
        <p14:creationId xmlns:p14="http://schemas.microsoft.com/office/powerpoint/2010/main" val="6011473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Domanda avvio del cantiere è consegna definitiva? Es Iseo</a:t>
            </a:r>
          </a:p>
        </p:txBody>
      </p:sp>
      <p:sp>
        <p:nvSpPr>
          <p:cNvPr id="4" name="Segnaposto numero diapositiva 3"/>
          <p:cNvSpPr>
            <a:spLocks noGrp="1"/>
          </p:cNvSpPr>
          <p:nvPr>
            <p:ph type="sldNum" sz="quarter" idx="5"/>
          </p:nvPr>
        </p:nvSpPr>
        <p:spPr/>
        <p:txBody>
          <a:bodyPr/>
          <a:lstStyle/>
          <a:p>
            <a:fld id="{DE1287E0-4DAE-F443-80F8-8B22AD15EDE4}" type="slidenum">
              <a:rPr lang="it-IT" smtClean="0"/>
              <a:t>10</a:t>
            </a:fld>
            <a:endParaRPr lang="it-IT"/>
          </a:p>
        </p:txBody>
      </p:sp>
    </p:spTree>
    <p:extLst>
      <p:ext uri="{BB962C8B-B14F-4D97-AF65-F5344CB8AC3E}">
        <p14:creationId xmlns:p14="http://schemas.microsoft.com/office/powerpoint/2010/main" val="17238215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Domanda avvio del cantiere è consegna definitiva? Es Iseo</a:t>
            </a:r>
          </a:p>
        </p:txBody>
      </p:sp>
      <p:sp>
        <p:nvSpPr>
          <p:cNvPr id="4" name="Segnaposto numero diapositiva 3"/>
          <p:cNvSpPr>
            <a:spLocks noGrp="1"/>
          </p:cNvSpPr>
          <p:nvPr>
            <p:ph type="sldNum" sz="quarter" idx="5"/>
          </p:nvPr>
        </p:nvSpPr>
        <p:spPr/>
        <p:txBody>
          <a:bodyPr/>
          <a:lstStyle/>
          <a:p>
            <a:fld id="{DE1287E0-4DAE-F443-80F8-8B22AD15EDE4}" type="slidenum">
              <a:rPr lang="it-IT" smtClean="0"/>
              <a:t>11</a:t>
            </a:fld>
            <a:endParaRPr lang="it-IT"/>
          </a:p>
        </p:txBody>
      </p:sp>
    </p:spTree>
    <p:extLst>
      <p:ext uri="{BB962C8B-B14F-4D97-AF65-F5344CB8AC3E}">
        <p14:creationId xmlns:p14="http://schemas.microsoft.com/office/powerpoint/2010/main" val="23232556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pertina">
    <p:spTree>
      <p:nvGrpSpPr>
        <p:cNvPr id="1" name=""/>
        <p:cNvGrpSpPr/>
        <p:nvPr/>
      </p:nvGrpSpPr>
      <p:grpSpPr>
        <a:xfrm>
          <a:off x="0" y="0"/>
          <a:ext cx="0" cy="0"/>
          <a:chOff x="0" y="0"/>
          <a:chExt cx="0" cy="0"/>
        </a:xfrm>
      </p:grpSpPr>
      <p:sp>
        <p:nvSpPr>
          <p:cNvPr id="2" name="Titolo 1"/>
          <p:cNvSpPr>
            <a:spLocks noGrp="1"/>
          </p:cNvSpPr>
          <p:nvPr>
            <p:ph type="ctrTitle" hasCustomPrompt="1"/>
          </p:nvPr>
        </p:nvSpPr>
        <p:spPr>
          <a:xfrm>
            <a:off x="457200" y="1319388"/>
            <a:ext cx="6162675" cy="2135011"/>
          </a:xfrm>
        </p:spPr>
        <p:txBody>
          <a:bodyPr anchor="b" anchorCtr="0">
            <a:normAutofit/>
          </a:bodyPr>
          <a:lstStyle>
            <a:lvl1pPr>
              <a:defRPr sz="4400" baseline="0"/>
            </a:lvl1pPr>
          </a:lstStyle>
          <a:p>
            <a:r>
              <a:rPr lang="it-IT" dirty="0"/>
              <a:t>Titolo della presentazione</a:t>
            </a:r>
          </a:p>
        </p:txBody>
      </p:sp>
      <p:sp>
        <p:nvSpPr>
          <p:cNvPr id="3" name="Sottotitolo 2"/>
          <p:cNvSpPr>
            <a:spLocks noGrp="1"/>
          </p:cNvSpPr>
          <p:nvPr>
            <p:ph type="subTitle" idx="1" hasCustomPrompt="1"/>
          </p:nvPr>
        </p:nvSpPr>
        <p:spPr>
          <a:xfrm>
            <a:off x="457200" y="3872444"/>
            <a:ext cx="6162675" cy="2138889"/>
          </a:xfrm>
        </p:spPr>
        <p:txBody>
          <a:bodyPr>
            <a:normAutofit/>
          </a:bodyPr>
          <a:lstStyle>
            <a:lvl1pPr marL="0" indent="0" algn="l">
              <a:buNone/>
              <a:defRPr sz="2400">
                <a:solidFill>
                  <a:schemeClr val="bg1">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dirty="0"/>
              <a:t>Sottotitolo della presentazione</a:t>
            </a:r>
          </a:p>
        </p:txBody>
      </p:sp>
      <p:sp>
        <p:nvSpPr>
          <p:cNvPr id="4" name="Segnaposto data 3"/>
          <p:cNvSpPr>
            <a:spLocks noGrp="1"/>
          </p:cNvSpPr>
          <p:nvPr>
            <p:ph type="dt" sz="half" idx="10"/>
          </p:nvPr>
        </p:nvSpPr>
        <p:spPr>
          <a:xfrm>
            <a:off x="457200" y="6356350"/>
            <a:ext cx="2133600" cy="365125"/>
          </a:xfrm>
        </p:spPr>
        <p:txBody>
          <a:bodyPr/>
          <a:lstStyle/>
          <a:p>
            <a:r>
              <a:rPr lang="it-IT" dirty="0"/>
              <a:t>Data</a:t>
            </a:r>
          </a:p>
        </p:txBody>
      </p:sp>
      <p:pic>
        <p:nvPicPr>
          <p:cNvPr id="9" name="Immagine 8" descr="texture.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823451" y="1606375"/>
            <a:ext cx="4394632" cy="5325708"/>
          </a:xfrm>
          <a:prstGeom prst="rect">
            <a:avLst/>
          </a:prstGeom>
        </p:spPr>
      </p:pic>
      <p:pic>
        <p:nvPicPr>
          <p:cNvPr id="10" name="Immagin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01763" y="741363"/>
            <a:ext cx="2707027" cy="366712"/>
          </a:xfrm>
          <a:prstGeom prst="rect">
            <a:avLst/>
          </a:prstGeom>
        </p:spPr>
      </p:pic>
    </p:spTree>
    <p:extLst>
      <p:ext uri="{BB962C8B-B14F-4D97-AF65-F5344CB8AC3E}">
        <p14:creationId xmlns:p14="http://schemas.microsoft.com/office/powerpoint/2010/main" val="30366927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sorio">
    <p:bg>
      <p:bgRef idx="1001">
        <a:schemeClr val="bg1"/>
      </p:bgRef>
    </p:bg>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lvl1pPr>
              <a:defRPr>
                <a:solidFill>
                  <a:schemeClr val="tx1"/>
                </a:solidFill>
              </a:defRPr>
            </a:lvl1pPr>
          </a:lstStyle>
          <a:p>
            <a:r>
              <a:rPr lang="it-IT" dirty="0"/>
              <a:t>Data</a:t>
            </a:r>
          </a:p>
        </p:txBody>
      </p:sp>
      <p:sp>
        <p:nvSpPr>
          <p:cNvPr id="5" name="Segnaposto piè di pagina 4"/>
          <p:cNvSpPr>
            <a:spLocks noGrp="1"/>
          </p:cNvSpPr>
          <p:nvPr>
            <p:ph type="ftr" sz="quarter" idx="11"/>
          </p:nvPr>
        </p:nvSpPr>
        <p:spPr/>
        <p:txBody>
          <a:bodyPr/>
          <a:lstStyle>
            <a:lvl1pPr>
              <a:defRPr>
                <a:solidFill>
                  <a:srgbClr val="FFFFFF"/>
                </a:solidFill>
              </a:defRPr>
            </a:lvl1pPr>
          </a:lstStyle>
          <a:p>
            <a:endParaRPr lang="it-IT" dirty="0"/>
          </a:p>
        </p:txBody>
      </p:sp>
      <p:sp>
        <p:nvSpPr>
          <p:cNvPr id="6" name="Segnaposto numero diapositiva 5"/>
          <p:cNvSpPr>
            <a:spLocks noGrp="1"/>
          </p:cNvSpPr>
          <p:nvPr>
            <p:ph type="sldNum" sz="quarter" idx="12"/>
          </p:nvPr>
        </p:nvSpPr>
        <p:spPr/>
        <p:txBody>
          <a:bodyPr/>
          <a:lstStyle>
            <a:lvl1pPr>
              <a:defRPr>
                <a:solidFill>
                  <a:srgbClr val="FFFFFF"/>
                </a:solidFill>
              </a:defRPr>
            </a:lvl1pPr>
          </a:lstStyle>
          <a:p>
            <a:fld id="{D1D8300E-DD55-E64C-8282-B510600AD611}" type="slidenum">
              <a:rPr lang="it-IT" smtClean="0"/>
              <a:pPr/>
              <a:t>‹N›</a:t>
            </a:fld>
            <a:endParaRPr lang="it-IT"/>
          </a:p>
        </p:txBody>
      </p:sp>
      <p:pic>
        <p:nvPicPr>
          <p:cNvPr id="10" name="Immagin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12018" y="6433798"/>
            <a:ext cx="1493304" cy="202292"/>
          </a:xfrm>
          <a:prstGeom prst="rect">
            <a:avLst/>
          </a:prstGeom>
        </p:spPr>
      </p:pic>
      <p:cxnSp>
        <p:nvCxnSpPr>
          <p:cNvPr id="11" name="Connettore 1 10"/>
          <p:cNvCxnSpPr/>
          <p:nvPr userDrawn="1"/>
        </p:nvCxnSpPr>
        <p:spPr>
          <a:xfrm>
            <a:off x="457200" y="6261624"/>
            <a:ext cx="8229600"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3" name="Titolo 1"/>
          <p:cNvSpPr>
            <a:spLocks noGrp="1"/>
          </p:cNvSpPr>
          <p:nvPr>
            <p:ph type="ctrTitle" hasCustomPrompt="1"/>
          </p:nvPr>
        </p:nvSpPr>
        <p:spPr>
          <a:xfrm>
            <a:off x="457200" y="1319388"/>
            <a:ext cx="6162675" cy="2135011"/>
          </a:xfrm>
        </p:spPr>
        <p:txBody>
          <a:bodyPr anchor="b" anchorCtr="0">
            <a:normAutofit/>
          </a:bodyPr>
          <a:lstStyle>
            <a:lvl1pPr>
              <a:defRPr sz="4400" baseline="0"/>
            </a:lvl1pPr>
          </a:lstStyle>
          <a:p>
            <a:r>
              <a:rPr lang="it-IT" dirty="0"/>
              <a:t>Titolo del divisorio</a:t>
            </a:r>
          </a:p>
        </p:txBody>
      </p:sp>
      <p:sp>
        <p:nvSpPr>
          <p:cNvPr id="14" name="Sottotitolo 2"/>
          <p:cNvSpPr>
            <a:spLocks noGrp="1"/>
          </p:cNvSpPr>
          <p:nvPr>
            <p:ph type="subTitle" idx="1" hasCustomPrompt="1"/>
          </p:nvPr>
        </p:nvSpPr>
        <p:spPr>
          <a:xfrm>
            <a:off x="457200" y="3872444"/>
            <a:ext cx="6162675" cy="2138889"/>
          </a:xfrm>
        </p:spPr>
        <p:txBody>
          <a:bodyPr>
            <a:normAutofit/>
          </a:bodyPr>
          <a:lstStyle>
            <a:lvl1pPr marL="0" indent="0" algn="l">
              <a:buNone/>
              <a:defRPr sz="240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dirty="0"/>
              <a:t>Sottotitolo del divisorio</a:t>
            </a:r>
          </a:p>
        </p:txBody>
      </p:sp>
      <p:pic>
        <p:nvPicPr>
          <p:cNvPr id="16" name="Immagine 15" descr="texture.png"/>
          <p:cNvPicPr>
            <a:picLocks noChangeAspect="1"/>
          </p:cNvPicPr>
          <p:nvPr userDrawn="1"/>
        </p:nvPicPr>
        <p:blipFill rotWithShape="1">
          <a:blip r:embed="rId3" cstate="screen">
            <a:biLevel thresh="25000"/>
            <a:alphaModFix amt="16000"/>
            <a:extLst>
              <a:ext uri="{28A0092B-C50C-407E-A947-70E740481C1C}">
                <a14:useLocalDpi xmlns:a14="http://schemas.microsoft.com/office/drawing/2010/main"/>
              </a:ext>
            </a:extLst>
          </a:blip>
          <a:srcRect/>
          <a:stretch/>
        </p:blipFill>
        <p:spPr>
          <a:xfrm>
            <a:off x="4682840" y="1484785"/>
            <a:ext cx="4509416" cy="4776840"/>
          </a:xfrm>
          <a:prstGeom prst="rect">
            <a:avLst/>
          </a:prstGeom>
        </p:spPr>
      </p:pic>
    </p:spTree>
    <p:extLst>
      <p:ext uri="{BB962C8B-B14F-4D97-AF65-F5344CB8AC3E}">
        <p14:creationId xmlns:p14="http://schemas.microsoft.com/office/powerpoint/2010/main" val="2891399179"/>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olo e testo">
    <p:spTree>
      <p:nvGrpSpPr>
        <p:cNvPr id="1" name=""/>
        <p:cNvGrpSpPr/>
        <p:nvPr/>
      </p:nvGrpSpPr>
      <p:grpSpPr>
        <a:xfrm>
          <a:off x="0" y="0"/>
          <a:ext cx="0" cy="0"/>
          <a:chOff x="0" y="0"/>
          <a:chExt cx="0" cy="0"/>
        </a:xfrm>
      </p:grpSpPr>
      <p:sp>
        <p:nvSpPr>
          <p:cNvPr id="2" name="Titolo 1"/>
          <p:cNvSpPr>
            <a:spLocks noGrp="1"/>
          </p:cNvSpPr>
          <p:nvPr>
            <p:ph type="title" hasCustomPrompt="1"/>
          </p:nvPr>
        </p:nvSpPr>
        <p:spPr>
          <a:xfrm>
            <a:off x="457200" y="550332"/>
            <a:ext cx="8229600" cy="599723"/>
          </a:xfrm>
        </p:spPr>
        <p:txBody>
          <a:bodyPr lIns="0" tIns="0" rIns="0" bIns="0" anchor="ctr" anchorCtr="0"/>
          <a:lstStyle>
            <a:lvl1pPr algn="l">
              <a:defRPr>
                <a:solidFill>
                  <a:schemeClr val="tx1"/>
                </a:solidFill>
              </a:defRPr>
            </a:lvl1pPr>
          </a:lstStyle>
          <a:p>
            <a:r>
              <a:rPr lang="it-IT" dirty="0"/>
              <a:t>Titolo</a:t>
            </a:r>
          </a:p>
        </p:txBody>
      </p:sp>
      <p:sp>
        <p:nvSpPr>
          <p:cNvPr id="3" name="Segnaposto contenuto 2"/>
          <p:cNvSpPr>
            <a:spLocks noGrp="1"/>
          </p:cNvSpPr>
          <p:nvPr>
            <p:ph idx="1"/>
          </p:nvPr>
        </p:nvSpPr>
        <p:spPr>
          <a:xfrm>
            <a:off x="457200" y="1600200"/>
            <a:ext cx="6164263" cy="4525963"/>
          </a:xfrm>
        </p:spPr>
        <p:txBody>
          <a:body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4" name="Segnaposto data 3"/>
          <p:cNvSpPr>
            <a:spLocks noGrp="1"/>
          </p:cNvSpPr>
          <p:nvPr>
            <p:ph type="dt" sz="half" idx="10"/>
          </p:nvPr>
        </p:nvSpPr>
        <p:spPr/>
        <p:txBody>
          <a:bodyPr/>
          <a:lstStyle/>
          <a:p>
            <a:fld id="{4E323171-119E-4744-A9BB-28A29D328908}" type="datetime2">
              <a:rPr lang="it-IT" smtClean="0"/>
              <a:t>mercoledì 5 aprile 2023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1D8300E-DD55-E64C-8282-B510600AD611}" type="slidenum">
              <a:rPr lang="it-IT" smtClean="0"/>
              <a:t>‹N›</a:t>
            </a:fld>
            <a:endParaRPr lang="it-IT"/>
          </a:p>
        </p:txBody>
      </p:sp>
      <p:sp>
        <p:nvSpPr>
          <p:cNvPr id="10" name="Titolo 1"/>
          <p:cNvSpPr txBox="1">
            <a:spLocks/>
          </p:cNvSpPr>
          <p:nvPr userDrawn="1"/>
        </p:nvSpPr>
        <p:spPr>
          <a:xfrm>
            <a:off x="457200" y="1052736"/>
            <a:ext cx="8229600" cy="405050"/>
          </a:xfrm>
          <a:prstGeom prst="rect">
            <a:avLst/>
          </a:prstGeom>
        </p:spPr>
        <p:txBody>
          <a:bodyPr vert="horz" lIns="0" tIns="0" rIns="0" bIns="0" rtlCol="0" anchor="ctr">
            <a:normAutofit/>
          </a:bodyPr>
          <a:lstStyle>
            <a:lvl1pPr algn="l" defTabSz="457200" rtl="0" eaLnBrk="1" latinLnBrk="0" hangingPunct="1">
              <a:spcBef>
                <a:spcPct val="0"/>
              </a:spcBef>
              <a:buNone/>
              <a:defRPr sz="3400" kern="1200">
                <a:solidFill>
                  <a:schemeClr val="tx1"/>
                </a:solidFill>
                <a:latin typeface="+mj-lt"/>
                <a:ea typeface="+mj-ea"/>
                <a:cs typeface="+mj-cs"/>
              </a:defRPr>
            </a:lvl1pPr>
          </a:lstStyle>
          <a:p>
            <a:endParaRPr lang="it-IT" sz="1200" dirty="0"/>
          </a:p>
        </p:txBody>
      </p:sp>
      <p:sp>
        <p:nvSpPr>
          <p:cNvPr id="15" name="Segnaposto testo 14"/>
          <p:cNvSpPr>
            <a:spLocks noGrp="1"/>
          </p:cNvSpPr>
          <p:nvPr>
            <p:ph type="body" sz="quarter" idx="13" hasCustomPrompt="1"/>
          </p:nvPr>
        </p:nvSpPr>
        <p:spPr>
          <a:xfrm>
            <a:off x="457200" y="282046"/>
            <a:ext cx="8229600" cy="268287"/>
          </a:xfrm>
        </p:spPr>
        <p:txBody>
          <a:bodyPr/>
          <a:lstStyle>
            <a:lvl1pPr>
              <a:defRPr sz="1200"/>
            </a:lvl1pPr>
          </a:lstStyle>
          <a:p>
            <a:pPr lvl="0"/>
            <a:r>
              <a:rPr lang="it-IT" dirty="0"/>
              <a:t>Sezione</a:t>
            </a:r>
          </a:p>
        </p:txBody>
      </p:sp>
      <p:sp>
        <p:nvSpPr>
          <p:cNvPr id="17" name="Segnaposto testo 16"/>
          <p:cNvSpPr>
            <a:spLocks noGrp="1"/>
          </p:cNvSpPr>
          <p:nvPr>
            <p:ph type="body" sz="quarter" idx="14" hasCustomPrompt="1"/>
          </p:nvPr>
        </p:nvSpPr>
        <p:spPr>
          <a:xfrm>
            <a:off x="457200" y="1150056"/>
            <a:ext cx="8229600" cy="267581"/>
          </a:xfrm>
        </p:spPr>
        <p:txBody>
          <a:bodyPr anchor="b" anchorCtr="0"/>
          <a:lstStyle>
            <a:lvl1pPr>
              <a:defRPr>
                <a:solidFill>
                  <a:schemeClr val="bg1">
                    <a:lumMod val="50000"/>
                  </a:schemeClr>
                </a:solidFill>
              </a:defRPr>
            </a:lvl1pPr>
          </a:lstStyle>
          <a:p>
            <a:pPr lvl="0"/>
            <a:r>
              <a:rPr lang="it-IT" dirty="0"/>
              <a:t>Sottotitolo</a:t>
            </a:r>
          </a:p>
        </p:txBody>
      </p:sp>
      <p:cxnSp>
        <p:nvCxnSpPr>
          <p:cNvPr id="19" name="Connettore 1 18"/>
          <p:cNvCxnSpPr/>
          <p:nvPr userDrawn="1"/>
        </p:nvCxnSpPr>
        <p:spPr>
          <a:xfrm>
            <a:off x="457200" y="6261624"/>
            <a:ext cx="8229600"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2" name="Immagin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00965" y="6440810"/>
            <a:ext cx="1389758" cy="188266"/>
          </a:xfrm>
          <a:prstGeom prst="rect">
            <a:avLst/>
          </a:prstGeom>
        </p:spPr>
      </p:pic>
    </p:spTree>
    <p:extLst>
      <p:ext uri="{BB962C8B-B14F-4D97-AF65-F5344CB8AC3E}">
        <p14:creationId xmlns:p14="http://schemas.microsoft.com/office/powerpoint/2010/main" val="39341695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olo e immagine">
    <p:spTree>
      <p:nvGrpSpPr>
        <p:cNvPr id="1" name=""/>
        <p:cNvGrpSpPr/>
        <p:nvPr/>
      </p:nvGrpSpPr>
      <p:grpSpPr>
        <a:xfrm>
          <a:off x="0" y="0"/>
          <a:ext cx="0" cy="0"/>
          <a:chOff x="0" y="0"/>
          <a:chExt cx="0" cy="0"/>
        </a:xfrm>
      </p:grpSpPr>
      <p:sp>
        <p:nvSpPr>
          <p:cNvPr id="3" name="Segnaposto contenuto 2"/>
          <p:cNvSpPr>
            <a:spLocks noGrp="1"/>
          </p:cNvSpPr>
          <p:nvPr>
            <p:ph idx="1"/>
          </p:nvPr>
        </p:nvSpPr>
        <p:spPr/>
        <p:txBody>
          <a:body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4" name="Segnaposto data 3"/>
          <p:cNvSpPr>
            <a:spLocks noGrp="1"/>
          </p:cNvSpPr>
          <p:nvPr>
            <p:ph type="dt" sz="half" idx="10"/>
          </p:nvPr>
        </p:nvSpPr>
        <p:spPr/>
        <p:txBody>
          <a:bodyPr/>
          <a:lstStyle/>
          <a:p>
            <a:fld id="{51BBC3C1-2D90-DC4B-8724-9C7CE6DEB623}" type="datetime2">
              <a:rPr lang="it-IT" smtClean="0"/>
              <a:t>mercoledì 5 aprile 2023</a:t>
            </a:fld>
            <a:endParaRPr lang="it-IT" dirty="0"/>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1D8300E-DD55-E64C-8282-B510600AD611}" type="slidenum">
              <a:rPr lang="it-IT" smtClean="0"/>
              <a:t>‹N›</a:t>
            </a:fld>
            <a:endParaRPr lang="it-IT"/>
          </a:p>
        </p:txBody>
      </p:sp>
      <p:sp>
        <p:nvSpPr>
          <p:cNvPr id="10" name="Titolo 1"/>
          <p:cNvSpPr txBox="1">
            <a:spLocks/>
          </p:cNvSpPr>
          <p:nvPr userDrawn="1"/>
        </p:nvSpPr>
        <p:spPr>
          <a:xfrm>
            <a:off x="457200" y="1052736"/>
            <a:ext cx="8229600" cy="405050"/>
          </a:xfrm>
          <a:prstGeom prst="rect">
            <a:avLst/>
          </a:prstGeom>
        </p:spPr>
        <p:txBody>
          <a:bodyPr vert="horz" lIns="0" tIns="0" rIns="0" bIns="0" rtlCol="0" anchor="ctr">
            <a:normAutofit/>
          </a:bodyPr>
          <a:lstStyle>
            <a:lvl1pPr algn="l" defTabSz="457200" rtl="0" eaLnBrk="1" latinLnBrk="0" hangingPunct="1">
              <a:spcBef>
                <a:spcPct val="0"/>
              </a:spcBef>
              <a:buNone/>
              <a:defRPr sz="3400" kern="1200">
                <a:solidFill>
                  <a:schemeClr val="tx1"/>
                </a:solidFill>
                <a:latin typeface="+mj-lt"/>
                <a:ea typeface="+mj-ea"/>
                <a:cs typeface="+mj-cs"/>
              </a:defRPr>
            </a:lvl1pPr>
          </a:lstStyle>
          <a:p>
            <a:endParaRPr lang="it-IT" sz="1200" dirty="0"/>
          </a:p>
        </p:txBody>
      </p:sp>
      <p:sp>
        <p:nvSpPr>
          <p:cNvPr id="9" name="Titolo 1"/>
          <p:cNvSpPr>
            <a:spLocks noGrp="1"/>
          </p:cNvSpPr>
          <p:nvPr>
            <p:ph type="title" hasCustomPrompt="1"/>
          </p:nvPr>
        </p:nvSpPr>
        <p:spPr>
          <a:xfrm>
            <a:off x="457200" y="550332"/>
            <a:ext cx="8229600" cy="599723"/>
          </a:xfrm>
        </p:spPr>
        <p:txBody>
          <a:bodyPr lIns="0" tIns="0" rIns="0" bIns="0" anchor="ctr" anchorCtr="0"/>
          <a:lstStyle>
            <a:lvl1pPr algn="l">
              <a:defRPr>
                <a:solidFill>
                  <a:schemeClr val="tx1"/>
                </a:solidFill>
              </a:defRPr>
            </a:lvl1pPr>
          </a:lstStyle>
          <a:p>
            <a:r>
              <a:rPr lang="it-IT" dirty="0"/>
              <a:t>Titolo</a:t>
            </a:r>
          </a:p>
        </p:txBody>
      </p:sp>
      <p:sp>
        <p:nvSpPr>
          <p:cNvPr id="11" name="Segnaposto testo 14"/>
          <p:cNvSpPr>
            <a:spLocks noGrp="1"/>
          </p:cNvSpPr>
          <p:nvPr>
            <p:ph type="body" sz="quarter" idx="13" hasCustomPrompt="1"/>
          </p:nvPr>
        </p:nvSpPr>
        <p:spPr>
          <a:xfrm>
            <a:off x="457200" y="282046"/>
            <a:ext cx="8229600" cy="268287"/>
          </a:xfrm>
        </p:spPr>
        <p:txBody>
          <a:bodyPr/>
          <a:lstStyle>
            <a:lvl1pPr>
              <a:defRPr sz="1200"/>
            </a:lvl1pPr>
          </a:lstStyle>
          <a:p>
            <a:pPr lvl="0"/>
            <a:r>
              <a:rPr lang="it-IT" dirty="0"/>
              <a:t>Sezione</a:t>
            </a:r>
          </a:p>
        </p:txBody>
      </p:sp>
      <p:sp>
        <p:nvSpPr>
          <p:cNvPr id="12" name="Segnaposto testo 16"/>
          <p:cNvSpPr>
            <a:spLocks noGrp="1"/>
          </p:cNvSpPr>
          <p:nvPr>
            <p:ph type="body" sz="quarter" idx="14" hasCustomPrompt="1"/>
          </p:nvPr>
        </p:nvSpPr>
        <p:spPr>
          <a:xfrm>
            <a:off x="457200" y="1150056"/>
            <a:ext cx="8229600" cy="267581"/>
          </a:xfrm>
        </p:spPr>
        <p:txBody>
          <a:bodyPr anchor="b" anchorCtr="0"/>
          <a:lstStyle>
            <a:lvl1pPr>
              <a:defRPr>
                <a:solidFill>
                  <a:schemeClr val="bg1">
                    <a:lumMod val="50000"/>
                  </a:schemeClr>
                </a:solidFill>
              </a:defRPr>
            </a:lvl1pPr>
          </a:lstStyle>
          <a:p>
            <a:pPr lvl="0"/>
            <a:r>
              <a:rPr lang="it-IT" dirty="0"/>
              <a:t>Sottotitolo</a:t>
            </a:r>
          </a:p>
        </p:txBody>
      </p:sp>
      <p:cxnSp>
        <p:nvCxnSpPr>
          <p:cNvPr id="14" name="Connettore 1 13"/>
          <p:cNvCxnSpPr/>
          <p:nvPr userDrawn="1"/>
        </p:nvCxnSpPr>
        <p:spPr>
          <a:xfrm>
            <a:off x="457200" y="6261624"/>
            <a:ext cx="8229600"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6" name="Immagine 1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00965" y="6440810"/>
            <a:ext cx="1389758" cy="188266"/>
          </a:xfrm>
          <a:prstGeom prst="rect">
            <a:avLst/>
          </a:prstGeom>
        </p:spPr>
      </p:pic>
    </p:spTree>
    <p:extLst>
      <p:ext uri="{BB962C8B-B14F-4D97-AF65-F5344CB8AC3E}">
        <p14:creationId xmlns:p14="http://schemas.microsoft.com/office/powerpoint/2010/main" val="31666688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olo immagine e didascalia">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1600204"/>
            <a:ext cx="8229600" cy="3743995"/>
          </a:xfrm>
        </p:spPr>
        <p:txBody>
          <a:body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4" name="Segnaposto data 3"/>
          <p:cNvSpPr>
            <a:spLocks noGrp="1"/>
          </p:cNvSpPr>
          <p:nvPr>
            <p:ph type="dt" sz="half" idx="10"/>
          </p:nvPr>
        </p:nvSpPr>
        <p:spPr/>
        <p:txBody>
          <a:bodyPr/>
          <a:lstStyle/>
          <a:p>
            <a:fld id="{AFA586BD-7C54-A043-9E93-5C2031DD966F}" type="datetime2">
              <a:rPr lang="it-IT" smtClean="0"/>
              <a:t>mercoledì 5 aprile 2023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1D8300E-DD55-E64C-8282-B510600AD611}" type="slidenum">
              <a:rPr lang="it-IT" smtClean="0"/>
              <a:t>‹N›</a:t>
            </a:fld>
            <a:endParaRPr lang="it-IT"/>
          </a:p>
        </p:txBody>
      </p:sp>
      <p:sp>
        <p:nvSpPr>
          <p:cNvPr id="10" name="Titolo 1"/>
          <p:cNvSpPr txBox="1">
            <a:spLocks/>
          </p:cNvSpPr>
          <p:nvPr userDrawn="1"/>
        </p:nvSpPr>
        <p:spPr>
          <a:xfrm>
            <a:off x="457200" y="1052736"/>
            <a:ext cx="8229600" cy="405050"/>
          </a:xfrm>
          <a:prstGeom prst="rect">
            <a:avLst/>
          </a:prstGeom>
        </p:spPr>
        <p:txBody>
          <a:bodyPr vert="horz" lIns="0" tIns="0" rIns="0" bIns="0" rtlCol="0" anchor="ctr">
            <a:normAutofit/>
          </a:bodyPr>
          <a:lstStyle>
            <a:lvl1pPr algn="l" defTabSz="457200" rtl="0" eaLnBrk="1" latinLnBrk="0" hangingPunct="1">
              <a:spcBef>
                <a:spcPct val="0"/>
              </a:spcBef>
              <a:buNone/>
              <a:defRPr sz="3400" kern="1200">
                <a:solidFill>
                  <a:schemeClr val="tx1"/>
                </a:solidFill>
                <a:latin typeface="+mj-lt"/>
                <a:ea typeface="+mj-ea"/>
                <a:cs typeface="+mj-cs"/>
              </a:defRPr>
            </a:lvl1pPr>
          </a:lstStyle>
          <a:p>
            <a:endParaRPr lang="it-IT" sz="1200" dirty="0"/>
          </a:p>
        </p:txBody>
      </p:sp>
      <p:sp>
        <p:nvSpPr>
          <p:cNvPr id="9" name="Titolo 1"/>
          <p:cNvSpPr>
            <a:spLocks noGrp="1"/>
          </p:cNvSpPr>
          <p:nvPr>
            <p:ph type="title" hasCustomPrompt="1"/>
          </p:nvPr>
        </p:nvSpPr>
        <p:spPr>
          <a:xfrm>
            <a:off x="457200" y="550332"/>
            <a:ext cx="8229600" cy="599723"/>
          </a:xfrm>
        </p:spPr>
        <p:txBody>
          <a:bodyPr lIns="0" tIns="0" rIns="0" bIns="0" anchor="ctr" anchorCtr="0"/>
          <a:lstStyle>
            <a:lvl1pPr algn="l">
              <a:defRPr>
                <a:solidFill>
                  <a:schemeClr val="tx1"/>
                </a:solidFill>
              </a:defRPr>
            </a:lvl1pPr>
          </a:lstStyle>
          <a:p>
            <a:r>
              <a:rPr lang="it-IT" dirty="0"/>
              <a:t>Titolo</a:t>
            </a:r>
          </a:p>
        </p:txBody>
      </p:sp>
      <p:sp>
        <p:nvSpPr>
          <p:cNvPr id="11" name="Segnaposto testo 14"/>
          <p:cNvSpPr>
            <a:spLocks noGrp="1"/>
          </p:cNvSpPr>
          <p:nvPr>
            <p:ph type="body" sz="quarter" idx="13" hasCustomPrompt="1"/>
          </p:nvPr>
        </p:nvSpPr>
        <p:spPr>
          <a:xfrm>
            <a:off x="457200" y="282046"/>
            <a:ext cx="8229600" cy="268287"/>
          </a:xfrm>
        </p:spPr>
        <p:txBody>
          <a:bodyPr/>
          <a:lstStyle>
            <a:lvl1pPr>
              <a:defRPr sz="1200"/>
            </a:lvl1pPr>
          </a:lstStyle>
          <a:p>
            <a:pPr lvl="0"/>
            <a:r>
              <a:rPr lang="it-IT" dirty="0"/>
              <a:t>Sezione</a:t>
            </a:r>
          </a:p>
        </p:txBody>
      </p:sp>
      <p:sp>
        <p:nvSpPr>
          <p:cNvPr id="12" name="Segnaposto testo 16"/>
          <p:cNvSpPr>
            <a:spLocks noGrp="1"/>
          </p:cNvSpPr>
          <p:nvPr>
            <p:ph type="body" sz="quarter" idx="14" hasCustomPrompt="1"/>
          </p:nvPr>
        </p:nvSpPr>
        <p:spPr>
          <a:xfrm>
            <a:off x="457200" y="1150056"/>
            <a:ext cx="8229600" cy="267581"/>
          </a:xfrm>
        </p:spPr>
        <p:txBody>
          <a:bodyPr anchor="b" anchorCtr="0"/>
          <a:lstStyle>
            <a:lvl1pPr>
              <a:defRPr>
                <a:solidFill>
                  <a:schemeClr val="bg1">
                    <a:lumMod val="50000"/>
                  </a:schemeClr>
                </a:solidFill>
              </a:defRPr>
            </a:lvl1pPr>
          </a:lstStyle>
          <a:p>
            <a:pPr lvl="0"/>
            <a:r>
              <a:rPr lang="it-IT" dirty="0"/>
              <a:t>Sottotitolo</a:t>
            </a:r>
          </a:p>
        </p:txBody>
      </p:sp>
      <p:cxnSp>
        <p:nvCxnSpPr>
          <p:cNvPr id="14" name="Connettore 1 13"/>
          <p:cNvCxnSpPr/>
          <p:nvPr userDrawn="1"/>
        </p:nvCxnSpPr>
        <p:spPr>
          <a:xfrm>
            <a:off x="457200" y="6261624"/>
            <a:ext cx="8229600"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5" name="Segnaposto contenuto 2"/>
          <p:cNvSpPr>
            <a:spLocks noGrp="1"/>
          </p:cNvSpPr>
          <p:nvPr>
            <p:ph idx="15"/>
          </p:nvPr>
        </p:nvSpPr>
        <p:spPr>
          <a:xfrm>
            <a:off x="457200" y="5550164"/>
            <a:ext cx="6162675" cy="575999"/>
          </a:xfrm>
        </p:spPr>
        <p:txBody>
          <a:bodyPr anchor="b" anchorCtr="0">
            <a:noAutofit/>
          </a:bodyPr>
          <a:lstStyle>
            <a:lvl1pPr marL="0" indent="0">
              <a:buFont typeface="Arial"/>
              <a:buNone/>
              <a:defRPr sz="1200">
                <a:solidFill>
                  <a:srgbClr val="7F7F7F"/>
                </a:solidFill>
              </a:defRPr>
            </a:lvl1pPr>
            <a:lvl2pPr marL="360362" indent="0">
              <a:buNone/>
              <a:defRPr sz="1200"/>
            </a:lvl2pPr>
            <a:lvl3pPr marL="895350" indent="0">
              <a:buNone/>
              <a:defRPr sz="1200"/>
            </a:lvl3pPr>
            <a:lvl4pPr marL="1431925" indent="0">
              <a:buNone/>
              <a:defRPr sz="1200"/>
            </a:lvl4pPr>
            <a:lvl5pPr marL="1974850" indent="0">
              <a:buNone/>
              <a:defRPr sz="1200"/>
            </a:lvl5pPr>
          </a:lstStyle>
          <a:p>
            <a:pPr lvl="0"/>
            <a:r>
              <a:rPr lang="it-IT" dirty="0"/>
              <a:t>Fare clic per modificare gli stili del testo dello schema</a:t>
            </a:r>
          </a:p>
        </p:txBody>
      </p:sp>
      <p:pic>
        <p:nvPicPr>
          <p:cNvPr id="17" name="Immagine 1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00965" y="6440810"/>
            <a:ext cx="1389758" cy="188266"/>
          </a:xfrm>
          <a:prstGeom prst="rect">
            <a:avLst/>
          </a:prstGeom>
        </p:spPr>
      </p:pic>
    </p:spTree>
    <p:extLst>
      <p:ext uri="{BB962C8B-B14F-4D97-AF65-F5344CB8AC3E}">
        <p14:creationId xmlns:p14="http://schemas.microsoft.com/office/powerpoint/2010/main" val="12110619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olo testo e immagine">
    <p:spTree>
      <p:nvGrpSpPr>
        <p:cNvPr id="1" name=""/>
        <p:cNvGrpSpPr/>
        <p:nvPr/>
      </p:nvGrpSpPr>
      <p:grpSpPr>
        <a:xfrm>
          <a:off x="0" y="0"/>
          <a:ext cx="0" cy="0"/>
          <a:chOff x="0" y="0"/>
          <a:chExt cx="0" cy="0"/>
        </a:xfrm>
      </p:grpSpPr>
      <p:sp>
        <p:nvSpPr>
          <p:cNvPr id="5" name="Segnaposto data 4"/>
          <p:cNvSpPr>
            <a:spLocks noGrp="1"/>
          </p:cNvSpPr>
          <p:nvPr>
            <p:ph type="dt" sz="half" idx="10"/>
          </p:nvPr>
        </p:nvSpPr>
        <p:spPr/>
        <p:txBody>
          <a:bodyPr/>
          <a:lstStyle/>
          <a:p>
            <a:fld id="{7AB642E0-B1F1-BE41-9112-AC42DAA5A194}" type="datetime2">
              <a:rPr lang="it-IT" smtClean="0"/>
              <a:t>mercoledì 5 aprile 2023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D1D8300E-DD55-E64C-8282-B510600AD611}" type="slidenum">
              <a:rPr lang="it-IT" smtClean="0"/>
              <a:t>‹N›</a:t>
            </a:fld>
            <a:endParaRPr lang="it-IT"/>
          </a:p>
        </p:txBody>
      </p:sp>
      <p:sp>
        <p:nvSpPr>
          <p:cNvPr id="8" name="Titolo 1"/>
          <p:cNvSpPr>
            <a:spLocks noGrp="1"/>
          </p:cNvSpPr>
          <p:nvPr>
            <p:ph type="title" hasCustomPrompt="1"/>
          </p:nvPr>
        </p:nvSpPr>
        <p:spPr>
          <a:xfrm>
            <a:off x="457200" y="550332"/>
            <a:ext cx="8229600" cy="599723"/>
          </a:xfrm>
        </p:spPr>
        <p:txBody>
          <a:bodyPr lIns="0" tIns="0" rIns="0" bIns="0" anchor="ctr" anchorCtr="0"/>
          <a:lstStyle>
            <a:lvl1pPr algn="l">
              <a:defRPr>
                <a:solidFill>
                  <a:schemeClr val="tx1"/>
                </a:solidFill>
              </a:defRPr>
            </a:lvl1pPr>
          </a:lstStyle>
          <a:p>
            <a:r>
              <a:rPr lang="it-IT" dirty="0"/>
              <a:t>Titolo</a:t>
            </a:r>
          </a:p>
        </p:txBody>
      </p:sp>
      <p:sp>
        <p:nvSpPr>
          <p:cNvPr id="9" name="Segnaposto testo 14"/>
          <p:cNvSpPr>
            <a:spLocks noGrp="1"/>
          </p:cNvSpPr>
          <p:nvPr>
            <p:ph type="body" sz="quarter" idx="13" hasCustomPrompt="1"/>
          </p:nvPr>
        </p:nvSpPr>
        <p:spPr>
          <a:xfrm>
            <a:off x="457200" y="282046"/>
            <a:ext cx="8229600" cy="268287"/>
          </a:xfrm>
        </p:spPr>
        <p:txBody>
          <a:bodyPr/>
          <a:lstStyle>
            <a:lvl1pPr>
              <a:defRPr sz="1200"/>
            </a:lvl1pPr>
          </a:lstStyle>
          <a:p>
            <a:pPr lvl="0"/>
            <a:r>
              <a:rPr lang="it-IT" dirty="0"/>
              <a:t>Sezione</a:t>
            </a:r>
          </a:p>
        </p:txBody>
      </p:sp>
      <p:sp>
        <p:nvSpPr>
          <p:cNvPr id="10" name="Segnaposto testo 16"/>
          <p:cNvSpPr>
            <a:spLocks noGrp="1"/>
          </p:cNvSpPr>
          <p:nvPr>
            <p:ph type="body" sz="quarter" idx="14" hasCustomPrompt="1"/>
          </p:nvPr>
        </p:nvSpPr>
        <p:spPr>
          <a:xfrm>
            <a:off x="457200" y="1150056"/>
            <a:ext cx="8229600" cy="267581"/>
          </a:xfrm>
        </p:spPr>
        <p:txBody>
          <a:bodyPr anchor="b" anchorCtr="0"/>
          <a:lstStyle>
            <a:lvl1pPr>
              <a:defRPr>
                <a:solidFill>
                  <a:schemeClr val="bg1">
                    <a:lumMod val="50000"/>
                  </a:schemeClr>
                </a:solidFill>
              </a:defRPr>
            </a:lvl1pPr>
          </a:lstStyle>
          <a:p>
            <a:pPr lvl="0"/>
            <a:r>
              <a:rPr lang="it-IT" dirty="0"/>
              <a:t>Sottotitolo</a:t>
            </a:r>
          </a:p>
        </p:txBody>
      </p:sp>
      <p:sp>
        <p:nvSpPr>
          <p:cNvPr id="3" name="Segnaposto contenuto 2"/>
          <p:cNvSpPr>
            <a:spLocks noGrp="1"/>
          </p:cNvSpPr>
          <p:nvPr>
            <p:ph sz="quarter" idx="16"/>
          </p:nvPr>
        </p:nvSpPr>
        <p:spPr>
          <a:xfrm>
            <a:off x="4651374" y="1595438"/>
            <a:ext cx="4035425" cy="4530725"/>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cxnSp>
        <p:nvCxnSpPr>
          <p:cNvPr id="15" name="Connettore 1 14"/>
          <p:cNvCxnSpPr/>
          <p:nvPr userDrawn="1"/>
        </p:nvCxnSpPr>
        <p:spPr>
          <a:xfrm>
            <a:off x="457200" y="6261624"/>
            <a:ext cx="8229600"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 name="Segnaposto contenuto 2"/>
          <p:cNvSpPr>
            <a:spLocks noGrp="1"/>
          </p:cNvSpPr>
          <p:nvPr>
            <p:ph sz="quarter" idx="17"/>
          </p:nvPr>
        </p:nvSpPr>
        <p:spPr>
          <a:xfrm>
            <a:off x="467544" y="1595438"/>
            <a:ext cx="4035425" cy="4530725"/>
          </a:xfrm>
        </p:spPr>
        <p:txBody>
          <a:body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pic>
        <p:nvPicPr>
          <p:cNvPr id="14" name="Immagine 1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00965" y="6440810"/>
            <a:ext cx="1389758" cy="188266"/>
          </a:xfrm>
          <a:prstGeom prst="rect">
            <a:avLst/>
          </a:prstGeom>
        </p:spPr>
      </p:pic>
    </p:spTree>
    <p:extLst>
      <p:ext uri="{BB962C8B-B14F-4D97-AF65-F5344CB8AC3E}">
        <p14:creationId xmlns:p14="http://schemas.microsoft.com/office/powerpoint/2010/main" val="38377671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olo e immagine">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fld id="{D9155677-A874-7649-8E40-1EF98C23BA2A}" type="datetime2">
              <a:rPr lang="it-IT" smtClean="0"/>
              <a:t>mercoledì 5 aprile 2023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1D8300E-DD55-E64C-8282-B510600AD611}" type="slidenum">
              <a:rPr lang="it-IT" smtClean="0"/>
              <a:t>‹N›</a:t>
            </a:fld>
            <a:endParaRPr lang="it-IT"/>
          </a:p>
        </p:txBody>
      </p:sp>
      <p:sp>
        <p:nvSpPr>
          <p:cNvPr id="10" name="Titolo 1"/>
          <p:cNvSpPr txBox="1">
            <a:spLocks/>
          </p:cNvSpPr>
          <p:nvPr userDrawn="1"/>
        </p:nvSpPr>
        <p:spPr>
          <a:xfrm>
            <a:off x="457200" y="1052736"/>
            <a:ext cx="8229600" cy="405050"/>
          </a:xfrm>
          <a:prstGeom prst="rect">
            <a:avLst/>
          </a:prstGeom>
        </p:spPr>
        <p:txBody>
          <a:bodyPr vert="horz" lIns="0" tIns="0" rIns="0" bIns="0" rtlCol="0" anchor="ctr">
            <a:normAutofit/>
          </a:bodyPr>
          <a:lstStyle>
            <a:lvl1pPr algn="l" defTabSz="457200" rtl="0" eaLnBrk="1" latinLnBrk="0" hangingPunct="1">
              <a:spcBef>
                <a:spcPct val="0"/>
              </a:spcBef>
              <a:buNone/>
              <a:defRPr sz="3400" kern="1200">
                <a:solidFill>
                  <a:schemeClr val="tx1"/>
                </a:solidFill>
                <a:latin typeface="+mj-lt"/>
                <a:ea typeface="+mj-ea"/>
                <a:cs typeface="+mj-cs"/>
              </a:defRPr>
            </a:lvl1pPr>
          </a:lstStyle>
          <a:p>
            <a:endParaRPr lang="it-IT" sz="1200" dirty="0"/>
          </a:p>
        </p:txBody>
      </p:sp>
      <p:sp>
        <p:nvSpPr>
          <p:cNvPr id="9" name="Titolo 1"/>
          <p:cNvSpPr>
            <a:spLocks noGrp="1"/>
          </p:cNvSpPr>
          <p:nvPr>
            <p:ph type="title" hasCustomPrompt="1"/>
          </p:nvPr>
        </p:nvSpPr>
        <p:spPr>
          <a:xfrm>
            <a:off x="457200" y="550332"/>
            <a:ext cx="8229600" cy="599723"/>
          </a:xfrm>
        </p:spPr>
        <p:txBody>
          <a:bodyPr lIns="0" tIns="0" rIns="0" bIns="0" anchor="ctr" anchorCtr="0"/>
          <a:lstStyle>
            <a:lvl1pPr algn="l">
              <a:defRPr>
                <a:solidFill>
                  <a:schemeClr val="tx1"/>
                </a:solidFill>
              </a:defRPr>
            </a:lvl1pPr>
          </a:lstStyle>
          <a:p>
            <a:r>
              <a:rPr lang="it-IT" dirty="0"/>
              <a:t>Titolo</a:t>
            </a:r>
          </a:p>
        </p:txBody>
      </p:sp>
      <p:sp>
        <p:nvSpPr>
          <p:cNvPr id="11" name="Segnaposto testo 14"/>
          <p:cNvSpPr>
            <a:spLocks noGrp="1"/>
          </p:cNvSpPr>
          <p:nvPr>
            <p:ph type="body" sz="quarter" idx="13" hasCustomPrompt="1"/>
          </p:nvPr>
        </p:nvSpPr>
        <p:spPr>
          <a:xfrm>
            <a:off x="457200" y="282046"/>
            <a:ext cx="8229600" cy="268287"/>
          </a:xfrm>
        </p:spPr>
        <p:txBody>
          <a:bodyPr/>
          <a:lstStyle>
            <a:lvl1pPr>
              <a:defRPr sz="1200"/>
            </a:lvl1pPr>
          </a:lstStyle>
          <a:p>
            <a:pPr lvl="0"/>
            <a:r>
              <a:rPr lang="it-IT" dirty="0"/>
              <a:t>Sezione</a:t>
            </a:r>
          </a:p>
        </p:txBody>
      </p:sp>
      <p:sp>
        <p:nvSpPr>
          <p:cNvPr id="12" name="Segnaposto testo 16"/>
          <p:cNvSpPr>
            <a:spLocks noGrp="1"/>
          </p:cNvSpPr>
          <p:nvPr>
            <p:ph type="body" sz="quarter" idx="14" hasCustomPrompt="1"/>
          </p:nvPr>
        </p:nvSpPr>
        <p:spPr>
          <a:xfrm>
            <a:off x="457200" y="1150056"/>
            <a:ext cx="8229600" cy="267581"/>
          </a:xfrm>
        </p:spPr>
        <p:txBody>
          <a:bodyPr anchor="b" anchorCtr="0"/>
          <a:lstStyle>
            <a:lvl1pPr>
              <a:defRPr>
                <a:solidFill>
                  <a:schemeClr val="bg1">
                    <a:lumMod val="50000"/>
                  </a:schemeClr>
                </a:solidFill>
              </a:defRPr>
            </a:lvl1pPr>
          </a:lstStyle>
          <a:p>
            <a:pPr lvl="0"/>
            <a:r>
              <a:rPr lang="it-IT" dirty="0"/>
              <a:t>Sottotitolo</a:t>
            </a:r>
          </a:p>
        </p:txBody>
      </p:sp>
      <p:cxnSp>
        <p:nvCxnSpPr>
          <p:cNvPr id="14" name="Connettore 1 13"/>
          <p:cNvCxnSpPr/>
          <p:nvPr userDrawn="1"/>
        </p:nvCxnSpPr>
        <p:spPr>
          <a:xfrm>
            <a:off x="457200" y="6261624"/>
            <a:ext cx="8229600"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5" name="Segnaposto contenuto 2"/>
          <p:cNvSpPr>
            <a:spLocks noGrp="1"/>
          </p:cNvSpPr>
          <p:nvPr>
            <p:ph idx="15"/>
          </p:nvPr>
        </p:nvSpPr>
        <p:spPr>
          <a:xfrm>
            <a:off x="467544" y="1920034"/>
            <a:ext cx="4035425" cy="1823609"/>
          </a:xfrm>
          <a:solidFill>
            <a:schemeClr val="bg1">
              <a:lumMod val="95000"/>
            </a:schemeClr>
          </a:solidFill>
          <a:ln>
            <a:noFill/>
          </a:ln>
        </p:spPr>
        <p:txBody>
          <a:bodyPr lIns="144000" tIns="144000" rIns="144000" bIns="144000">
            <a:normAutofit/>
          </a:bodyPr>
          <a:lstStyle>
            <a:lvl1pPr>
              <a:defRPr sz="1100"/>
            </a:lvl1pPr>
            <a:lvl2pPr>
              <a:defRPr sz="1100"/>
            </a:lvl2pPr>
            <a:lvl3pPr>
              <a:defRPr sz="1100"/>
            </a:lvl3pPr>
            <a:lvl4pPr>
              <a:defRPr sz="1100"/>
            </a:lvl4pPr>
            <a:lvl5pPr>
              <a:defRPr sz="1100"/>
            </a:lvl5p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16" name="Segnaposto testo 9"/>
          <p:cNvSpPr>
            <a:spLocks noGrp="1"/>
          </p:cNvSpPr>
          <p:nvPr>
            <p:ph type="body" sz="quarter" idx="16" hasCustomPrompt="1"/>
          </p:nvPr>
        </p:nvSpPr>
        <p:spPr>
          <a:xfrm>
            <a:off x="467544" y="1600200"/>
            <a:ext cx="4035425" cy="319833"/>
          </a:xfrm>
          <a:gradFill flip="none" rotWithShape="1">
            <a:gsLst>
              <a:gs pos="0">
                <a:schemeClr val="tx1"/>
              </a:gs>
              <a:gs pos="100000">
                <a:schemeClr val="tx1">
                  <a:lumMod val="60000"/>
                  <a:lumOff val="40000"/>
                </a:schemeClr>
              </a:gs>
            </a:gsLst>
            <a:lin ang="0" scaled="1"/>
            <a:tileRect/>
          </a:gradFill>
          <a:ln>
            <a:noFill/>
          </a:ln>
        </p:spPr>
        <p:txBody>
          <a:bodyPr anchor="ctr">
            <a:normAutofit/>
          </a:bodyPr>
          <a:lstStyle>
            <a:lvl1pPr marL="0" indent="0" algn="ctr">
              <a:buFontTx/>
              <a:buNone/>
              <a:defRPr sz="1100" b="1">
                <a:solidFill>
                  <a:schemeClr val="bg1"/>
                </a:solidFill>
              </a:defRPr>
            </a:lvl1pPr>
          </a:lstStyle>
          <a:p>
            <a:pPr lvl="0"/>
            <a:r>
              <a:rPr lang="it-IT" dirty="0"/>
              <a:t>TITOLO DEL PARAGRAFO</a:t>
            </a:r>
          </a:p>
        </p:txBody>
      </p:sp>
      <p:sp>
        <p:nvSpPr>
          <p:cNvPr id="17" name="Segnaposto contenuto 2"/>
          <p:cNvSpPr>
            <a:spLocks noGrp="1"/>
          </p:cNvSpPr>
          <p:nvPr>
            <p:ph idx="24"/>
          </p:nvPr>
        </p:nvSpPr>
        <p:spPr>
          <a:xfrm>
            <a:off x="4654800" y="1920035"/>
            <a:ext cx="4032000" cy="1823609"/>
          </a:xfrm>
          <a:solidFill>
            <a:srgbClr val="F2F2F2"/>
          </a:solidFill>
          <a:ln>
            <a:noFill/>
          </a:ln>
        </p:spPr>
        <p:txBody>
          <a:bodyPr lIns="144000" tIns="144000" rIns="144000" bIns="144000">
            <a:normAutofit/>
          </a:bodyPr>
          <a:lstStyle>
            <a:lvl1pPr>
              <a:defRPr sz="1100"/>
            </a:lvl1pPr>
            <a:lvl2pPr>
              <a:defRPr sz="1100"/>
            </a:lvl2pPr>
            <a:lvl3pPr>
              <a:defRPr sz="1100"/>
            </a:lvl3pPr>
            <a:lvl4pPr>
              <a:defRPr sz="1100"/>
            </a:lvl4pPr>
            <a:lvl5pPr>
              <a:defRPr sz="1100"/>
            </a:lvl5p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18" name="Segnaposto contenuto 2"/>
          <p:cNvSpPr>
            <a:spLocks noGrp="1"/>
          </p:cNvSpPr>
          <p:nvPr>
            <p:ph idx="25"/>
          </p:nvPr>
        </p:nvSpPr>
        <p:spPr>
          <a:xfrm>
            <a:off x="467544" y="4302554"/>
            <a:ext cx="4032000" cy="1823609"/>
          </a:xfrm>
          <a:solidFill>
            <a:srgbClr val="F2F2F2"/>
          </a:solidFill>
          <a:ln>
            <a:noFill/>
          </a:ln>
        </p:spPr>
        <p:txBody>
          <a:bodyPr lIns="144000" tIns="144000" rIns="144000" bIns="144000">
            <a:normAutofit/>
          </a:bodyPr>
          <a:lstStyle>
            <a:lvl1pPr>
              <a:defRPr sz="1100"/>
            </a:lvl1pPr>
            <a:lvl2pPr>
              <a:defRPr sz="1100"/>
            </a:lvl2pPr>
            <a:lvl3pPr>
              <a:defRPr sz="1100"/>
            </a:lvl3pPr>
            <a:lvl4pPr>
              <a:defRPr sz="1100"/>
            </a:lvl4pPr>
            <a:lvl5pPr>
              <a:defRPr sz="1100"/>
            </a:lvl5p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19" name="Segnaposto contenuto 2"/>
          <p:cNvSpPr>
            <a:spLocks noGrp="1"/>
          </p:cNvSpPr>
          <p:nvPr>
            <p:ph idx="26"/>
          </p:nvPr>
        </p:nvSpPr>
        <p:spPr>
          <a:xfrm>
            <a:off x="4654800" y="4302554"/>
            <a:ext cx="4032000" cy="1823609"/>
          </a:xfrm>
          <a:solidFill>
            <a:srgbClr val="F2F2F2"/>
          </a:solidFill>
          <a:ln>
            <a:noFill/>
          </a:ln>
        </p:spPr>
        <p:txBody>
          <a:bodyPr lIns="144000" tIns="144000" rIns="144000" bIns="144000">
            <a:normAutofit/>
          </a:bodyPr>
          <a:lstStyle>
            <a:lvl1pPr>
              <a:defRPr sz="1100"/>
            </a:lvl1pPr>
            <a:lvl2pPr>
              <a:defRPr sz="1100"/>
            </a:lvl2pPr>
            <a:lvl3pPr>
              <a:defRPr sz="1100"/>
            </a:lvl3pPr>
            <a:lvl4pPr>
              <a:defRPr sz="1100"/>
            </a:lvl4pPr>
            <a:lvl5pPr>
              <a:defRPr sz="1100"/>
            </a:lvl5p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20" name="Segnaposto testo 9"/>
          <p:cNvSpPr>
            <a:spLocks noGrp="1"/>
          </p:cNvSpPr>
          <p:nvPr>
            <p:ph type="body" sz="quarter" idx="21" hasCustomPrompt="1"/>
          </p:nvPr>
        </p:nvSpPr>
        <p:spPr>
          <a:xfrm>
            <a:off x="4654800" y="1600201"/>
            <a:ext cx="4032000" cy="319833"/>
          </a:xfrm>
          <a:gradFill flip="none" rotWithShape="1">
            <a:gsLst>
              <a:gs pos="0">
                <a:schemeClr val="tx1"/>
              </a:gs>
              <a:gs pos="100000">
                <a:schemeClr val="tx1">
                  <a:lumMod val="60000"/>
                  <a:lumOff val="40000"/>
                </a:schemeClr>
              </a:gs>
            </a:gsLst>
            <a:lin ang="0" scaled="1"/>
            <a:tileRect/>
          </a:gradFill>
          <a:ln>
            <a:noFill/>
          </a:ln>
        </p:spPr>
        <p:txBody>
          <a:bodyPr anchor="ctr">
            <a:normAutofit/>
          </a:bodyPr>
          <a:lstStyle>
            <a:lvl1pPr marL="0" indent="0" algn="ctr">
              <a:buFontTx/>
              <a:buNone/>
              <a:defRPr sz="1100" b="1">
                <a:solidFill>
                  <a:srgbClr val="FFFFFF"/>
                </a:solidFill>
              </a:defRPr>
            </a:lvl1pPr>
          </a:lstStyle>
          <a:p>
            <a:pPr lvl="0"/>
            <a:r>
              <a:rPr lang="it-IT" dirty="0"/>
              <a:t>TITOLO DEL PARAGRAFO</a:t>
            </a:r>
          </a:p>
        </p:txBody>
      </p:sp>
      <p:sp>
        <p:nvSpPr>
          <p:cNvPr id="21" name="Segnaposto testo 9"/>
          <p:cNvSpPr>
            <a:spLocks noGrp="1"/>
          </p:cNvSpPr>
          <p:nvPr>
            <p:ph type="body" sz="quarter" idx="27" hasCustomPrompt="1"/>
          </p:nvPr>
        </p:nvSpPr>
        <p:spPr>
          <a:xfrm>
            <a:off x="467544" y="3982721"/>
            <a:ext cx="4032000" cy="319833"/>
          </a:xfrm>
          <a:gradFill flip="none" rotWithShape="1">
            <a:gsLst>
              <a:gs pos="0">
                <a:schemeClr val="tx1"/>
              </a:gs>
              <a:gs pos="100000">
                <a:schemeClr val="tx1">
                  <a:lumMod val="60000"/>
                  <a:lumOff val="40000"/>
                </a:schemeClr>
              </a:gs>
            </a:gsLst>
            <a:lin ang="0" scaled="1"/>
            <a:tileRect/>
          </a:gradFill>
          <a:ln>
            <a:noFill/>
          </a:ln>
        </p:spPr>
        <p:txBody>
          <a:bodyPr anchor="ctr">
            <a:normAutofit/>
          </a:bodyPr>
          <a:lstStyle>
            <a:lvl1pPr marL="0" indent="0" algn="ctr">
              <a:buFontTx/>
              <a:buNone/>
              <a:defRPr sz="1100" b="1">
                <a:solidFill>
                  <a:srgbClr val="FFFFFF"/>
                </a:solidFill>
              </a:defRPr>
            </a:lvl1pPr>
          </a:lstStyle>
          <a:p>
            <a:pPr lvl="0"/>
            <a:r>
              <a:rPr lang="it-IT" dirty="0"/>
              <a:t>TITOLO DEL PARAGRAFO</a:t>
            </a:r>
          </a:p>
        </p:txBody>
      </p:sp>
      <p:sp>
        <p:nvSpPr>
          <p:cNvPr id="22" name="Segnaposto testo 9"/>
          <p:cNvSpPr>
            <a:spLocks noGrp="1"/>
          </p:cNvSpPr>
          <p:nvPr>
            <p:ph type="body" sz="quarter" idx="28" hasCustomPrompt="1"/>
          </p:nvPr>
        </p:nvSpPr>
        <p:spPr>
          <a:xfrm>
            <a:off x="4654800" y="3982721"/>
            <a:ext cx="4032000" cy="319833"/>
          </a:xfrm>
          <a:gradFill flip="none" rotWithShape="1">
            <a:gsLst>
              <a:gs pos="0">
                <a:schemeClr val="tx1"/>
              </a:gs>
              <a:gs pos="100000">
                <a:schemeClr val="tx1">
                  <a:lumMod val="60000"/>
                  <a:lumOff val="40000"/>
                </a:schemeClr>
              </a:gs>
            </a:gsLst>
            <a:lin ang="0" scaled="1"/>
            <a:tileRect/>
          </a:gradFill>
          <a:ln>
            <a:noFill/>
          </a:ln>
        </p:spPr>
        <p:txBody>
          <a:bodyPr anchor="ctr">
            <a:normAutofit/>
          </a:bodyPr>
          <a:lstStyle>
            <a:lvl1pPr marL="0" indent="0" algn="ctr">
              <a:buFontTx/>
              <a:buNone/>
              <a:defRPr sz="1100" b="1">
                <a:solidFill>
                  <a:srgbClr val="FFFFFF"/>
                </a:solidFill>
              </a:defRPr>
            </a:lvl1pPr>
          </a:lstStyle>
          <a:p>
            <a:pPr lvl="0"/>
            <a:r>
              <a:rPr lang="it-IT" dirty="0"/>
              <a:t>TITOLO DEL PARAGRAFO</a:t>
            </a:r>
          </a:p>
        </p:txBody>
      </p:sp>
      <p:pic>
        <p:nvPicPr>
          <p:cNvPr id="25" name="Immagine 2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00965" y="6440810"/>
            <a:ext cx="1389758" cy="188266"/>
          </a:xfrm>
          <a:prstGeom prst="rect">
            <a:avLst/>
          </a:prstGeom>
        </p:spPr>
      </p:pic>
    </p:spTree>
    <p:extLst>
      <p:ext uri="{BB962C8B-B14F-4D97-AF65-F5344CB8AC3E}">
        <p14:creationId xmlns:p14="http://schemas.microsoft.com/office/powerpoint/2010/main" val="20623128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magine">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7187C211-ECC0-3344-9FF1-6F20A8AAE2F4}" type="datetime2">
              <a:rPr lang="it-IT" smtClean="0"/>
              <a:t>mercoledì 5 aprile 2023</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D1D8300E-DD55-E64C-8282-B510600AD611}" type="slidenum">
              <a:rPr lang="it-IT" smtClean="0"/>
              <a:t>‹N›</a:t>
            </a:fld>
            <a:endParaRPr lang="it-IT"/>
          </a:p>
        </p:txBody>
      </p:sp>
      <p:sp>
        <p:nvSpPr>
          <p:cNvPr id="6" name="Segnaposto immagine 5"/>
          <p:cNvSpPr>
            <a:spLocks noGrp="1"/>
          </p:cNvSpPr>
          <p:nvPr>
            <p:ph type="pic" sz="quarter" idx="13"/>
          </p:nvPr>
        </p:nvSpPr>
        <p:spPr>
          <a:xfrm>
            <a:off x="0" y="0"/>
            <a:ext cx="9144000" cy="6264269"/>
          </a:xfrm>
        </p:spPr>
        <p:txBody>
          <a:bodyPr/>
          <a:lstStyle/>
          <a:p>
            <a:endParaRPr lang="it-IT"/>
          </a:p>
        </p:txBody>
      </p:sp>
      <p:pic>
        <p:nvPicPr>
          <p:cNvPr id="7" name="Immagin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00965" y="6440810"/>
            <a:ext cx="1389758" cy="188266"/>
          </a:xfrm>
          <a:prstGeom prst="rect">
            <a:avLst/>
          </a:prstGeom>
        </p:spPr>
      </p:pic>
    </p:spTree>
    <p:extLst>
      <p:ext uri="{BB962C8B-B14F-4D97-AF65-F5344CB8AC3E}">
        <p14:creationId xmlns:p14="http://schemas.microsoft.com/office/powerpoint/2010/main" val="3203164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iusura">
    <p:spTree>
      <p:nvGrpSpPr>
        <p:cNvPr id="1" name=""/>
        <p:cNvGrpSpPr/>
        <p:nvPr/>
      </p:nvGrpSpPr>
      <p:grpSpPr>
        <a:xfrm>
          <a:off x="0" y="0"/>
          <a:ext cx="0" cy="0"/>
          <a:chOff x="0" y="0"/>
          <a:chExt cx="0" cy="0"/>
        </a:xfrm>
      </p:grpSpPr>
      <p:sp>
        <p:nvSpPr>
          <p:cNvPr id="2" name="Titolo 1"/>
          <p:cNvSpPr>
            <a:spLocks noGrp="1"/>
          </p:cNvSpPr>
          <p:nvPr>
            <p:ph type="ctrTitle" hasCustomPrompt="1"/>
          </p:nvPr>
        </p:nvSpPr>
        <p:spPr>
          <a:xfrm>
            <a:off x="457200" y="1319388"/>
            <a:ext cx="6162675" cy="2135011"/>
          </a:xfrm>
        </p:spPr>
        <p:txBody>
          <a:bodyPr anchor="b" anchorCtr="0">
            <a:normAutofit/>
          </a:bodyPr>
          <a:lstStyle>
            <a:lvl1pPr>
              <a:defRPr sz="4400" baseline="0"/>
            </a:lvl1pPr>
          </a:lstStyle>
          <a:p>
            <a:r>
              <a:rPr lang="it-IT" dirty="0" err="1"/>
              <a:t>Thanks</a:t>
            </a:r>
            <a:endParaRPr lang="it-IT" dirty="0"/>
          </a:p>
        </p:txBody>
      </p:sp>
      <p:sp>
        <p:nvSpPr>
          <p:cNvPr id="3" name="Sottotitolo 2"/>
          <p:cNvSpPr>
            <a:spLocks noGrp="1"/>
          </p:cNvSpPr>
          <p:nvPr>
            <p:ph type="subTitle" idx="1" hasCustomPrompt="1"/>
          </p:nvPr>
        </p:nvSpPr>
        <p:spPr>
          <a:xfrm>
            <a:off x="457200" y="3872444"/>
            <a:ext cx="6162675" cy="2138889"/>
          </a:xfrm>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b="0">
                <a:solidFill>
                  <a:schemeClr val="bg1">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dirty="0"/>
              <a:t>FNM S.p.A.</a:t>
            </a:r>
          </a:p>
        </p:txBody>
      </p:sp>
      <p:sp>
        <p:nvSpPr>
          <p:cNvPr id="4" name="Segnaposto data 3"/>
          <p:cNvSpPr>
            <a:spLocks noGrp="1"/>
          </p:cNvSpPr>
          <p:nvPr>
            <p:ph type="dt" sz="half" idx="10"/>
          </p:nvPr>
        </p:nvSpPr>
        <p:spPr>
          <a:xfrm>
            <a:off x="457200" y="6356350"/>
            <a:ext cx="2133600" cy="365125"/>
          </a:xfrm>
        </p:spPr>
        <p:txBody>
          <a:bodyPr/>
          <a:lstStyle/>
          <a:p>
            <a:fld id="{F44C7900-489E-CD4A-8E26-E81BC0AB5614}" type="datetime2">
              <a:rPr lang="it-IT" smtClean="0"/>
              <a:t>mercoledì 5 aprile 2023</a:t>
            </a:fld>
            <a:endParaRPr lang="it-IT"/>
          </a:p>
        </p:txBody>
      </p:sp>
      <p:pic>
        <p:nvPicPr>
          <p:cNvPr id="9" name="Immagine 8" descr="texture.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823451" y="1606375"/>
            <a:ext cx="4394632" cy="5325708"/>
          </a:xfrm>
          <a:prstGeom prst="rect">
            <a:avLst/>
          </a:prstGeom>
        </p:spPr>
      </p:pic>
      <p:pic>
        <p:nvPicPr>
          <p:cNvPr id="8" name="Immagin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01763" y="741363"/>
            <a:ext cx="2707027" cy="366712"/>
          </a:xfrm>
          <a:prstGeom prst="rect">
            <a:avLst/>
          </a:prstGeom>
        </p:spPr>
      </p:pic>
    </p:spTree>
    <p:extLst>
      <p:ext uri="{BB962C8B-B14F-4D97-AF65-F5344CB8AC3E}">
        <p14:creationId xmlns:p14="http://schemas.microsoft.com/office/powerpoint/2010/main" val="37158512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0" tIns="0" rIns="0" bIns="0" rtlCol="0" anchor="ctr">
            <a:normAutofit/>
          </a:bodyPr>
          <a:lstStyle/>
          <a:p>
            <a:r>
              <a:rPr lang="it-IT" dirty="0"/>
              <a:t>Fare clic per modificare stile</a:t>
            </a:r>
          </a:p>
        </p:txBody>
      </p:sp>
      <p:sp>
        <p:nvSpPr>
          <p:cNvPr id="3" name="Segnaposto testo 2"/>
          <p:cNvSpPr>
            <a:spLocks noGrp="1"/>
          </p:cNvSpPr>
          <p:nvPr>
            <p:ph type="body" idx="1"/>
          </p:nvPr>
        </p:nvSpPr>
        <p:spPr>
          <a:xfrm>
            <a:off x="457200" y="1600200"/>
            <a:ext cx="8229600" cy="4525963"/>
          </a:xfrm>
          <a:prstGeom prst="rect">
            <a:avLst/>
          </a:prstGeom>
        </p:spPr>
        <p:txBody>
          <a:bodyPr vert="horz" lIns="0" tIns="0" rIns="0" bIns="0" rtlCol="0">
            <a:normAutofit/>
          </a:body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0" tIns="0" rIns="0" bIns="0" rtlCol="0" anchor="ctr"/>
          <a:lstStyle>
            <a:lvl1pPr algn="l">
              <a:defRPr sz="1000">
                <a:solidFill>
                  <a:srgbClr val="005996"/>
                </a:solidFill>
              </a:defRPr>
            </a:lvl1pPr>
          </a:lstStyle>
          <a:p>
            <a:fld id="{24D4FC38-31CF-F94F-BE5A-03FEB533A748}" type="datetime2">
              <a:rPr lang="it-IT" smtClean="0"/>
              <a:t>mercoledì 5 aprile 2023</a:t>
            </a:fld>
            <a:endParaRPr lang="it-IT" dirty="0"/>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000">
                <a:solidFill>
                  <a:srgbClr val="005996"/>
                </a:solidFill>
              </a:defRPr>
            </a:lvl1pPr>
          </a:lstStyle>
          <a:p>
            <a:endParaRPr lang="it-IT" dirty="0"/>
          </a:p>
        </p:txBody>
      </p:sp>
      <p:sp>
        <p:nvSpPr>
          <p:cNvPr id="6" name="Segnaposto numero diapositiva 5"/>
          <p:cNvSpPr>
            <a:spLocks noGrp="1"/>
          </p:cNvSpPr>
          <p:nvPr>
            <p:ph type="sldNum" sz="quarter" idx="4"/>
          </p:nvPr>
        </p:nvSpPr>
        <p:spPr>
          <a:xfrm>
            <a:off x="6553200" y="274638"/>
            <a:ext cx="2133600" cy="365125"/>
          </a:xfrm>
          <a:prstGeom prst="rect">
            <a:avLst/>
          </a:prstGeom>
        </p:spPr>
        <p:txBody>
          <a:bodyPr vert="horz" lIns="0" tIns="0" rIns="0" bIns="0" rtlCol="0" anchor="ctr"/>
          <a:lstStyle>
            <a:lvl1pPr algn="r">
              <a:defRPr sz="1000">
                <a:solidFill>
                  <a:srgbClr val="005996"/>
                </a:solidFill>
              </a:defRPr>
            </a:lvl1pPr>
          </a:lstStyle>
          <a:p>
            <a:fld id="{D1D8300E-DD55-E64C-8282-B510600AD611}" type="slidenum">
              <a:rPr lang="it-IT" smtClean="0"/>
              <a:pPr/>
              <a:t>‹N›</a:t>
            </a:fld>
            <a:endParaRPr lang="it-IT" dirty="0"/>
          </a:p>
        </p:txBody>
      </p:sp>
    </p:spTree>
    <p:extLst>
      <p:ext uri="{BB962C8B-B14F-4D97-AF65-F5344CB8AC3E}">
        <p14:creationId xmlns:p14="http://schemas.microsoft.com/office/powerpoint/2010/main" val="2859404638"/>
      </p:ext>
    </p:extLst>
  </p:cSld>
  <p:clrMap bg1="lt1" tx1="dk1" bg2="lt2" tx2="dk2" accent1="accent1" accent2="accent2" accent3="accent3" accent4="accent4" accent5="accent5" accent6="accent6" hlink="hlink" folHlink="folHlink"/>
  <p:sldLayoutIdLst>
    <p:sldLayoutId id="2147483661" r:id="rId1"/>
    <p:sldLayoutId id="2147483670" r:id="rId2"/>
    <p:sldLayoutId id="2147483662" r:id="rId3"/>
    <p:sldLayoutId id="2147483668" r:id="rId4"/>
    <p:sldLayoutId id="2147483675" r:id="rId5"/>
    <p:sldLayoutId id="2147483669" r:id="rId6"/>
    <p:sldLayoutId id="2147483673" r:id="rId7"/>
    <p:sldLayoutId id="2147483667" r:id="rId8"/>
    <p:sldLayoutId id="2147483671" r:id="rId9"/>
  </p:sldLayoutIdLst>
  <p:hf sldNum="0" hdr="0" ftr="0"/>
  <p:txStyles>
    <p:titleStyle>
      <a:lvl1pPr algn="l" defTabSz="457200" rtl="0" eaLnBrk="1" latinLnBrk="0" hangingPunct="1">
        <a:spcBef>
          <a:spcPct val="0"/>
        </a:spcBef>
        <a:buNone/>
        <a:defRPr sz="3400" kern="1200">
          <a:solidFill>
            <a:schemeClr val="tx1"/>
          </a:solidFill>
          <a:latin typeface="+mj-lt"/>
          <a:ea typeface="+mj-ea"/>
          <a:cs typeface="+mj-cs"/>
        </a:defRPr>
      </a:lvl1pPr>
    </p:titleStyle>
    <p:bodyStyle>
      <a:lvl1pPr marL="0" indent="0" algn="l" defTabSz="457200" rtl="0" eaLnBrk="1" latinLnBrk="0" hangingPunct="1">
        <a:spcBef>
          <a:spcPct val="20000"/>
        </a:spcBef>
        <a:buFont typeface="Arial"/>
        <a:buNone/>
        <a:defRPr sz="1600" kern="1200" baseline="0">
          <a:solidFill>
            <a:schemeClr val="accent6"/>
          </a:solidFill>
          <a:latin typeface="+mn-lt"/>
          <a:ea typeface="+mn-ea"/>
          <a:cs typeface="+mn-cs"/>
        </a:defRPr>
      </a:lvl1pPr>
      <a:lvl2pPr marL="536575" indent="-176213" algn="l" defTabSz="457200" rtl="0" eaLnBrk="1" latinLnBrk="0" hangingPunct="1">
        <a:spcBef>
          <a:spcPct val="20000"/>
        </a:spcBef>
        <a:buClr>
          <a:schemeClr val="tx1"/>
        </a:buClr>
        <a:buFont typeface="Arial"/>
        <a:buChar char="•"/>
        <a:defRPr sz="1600" kern="1200" baseline="0">
          <a:solidFill>
            <a:schemeClr val="accent6"/>
          </a:solidFill>
          <a:latin typeface="+mn-lt"/>
          <a:ea typeface="+mn-ea"/>
          <a:cs typeface="+mn-cs"/>
        </a:defRPr>
      </a:lvl2pPr>
      <a:lvl3pPr marL="1079500" indent="-184150" algn="l" defTabSz="457200" rtl="0" eaLnBrk="1" latinLnBrk="0" hangingPunct="1">
        <a:spcBef>
          <a:spcPct val="20000"/>
        </a:spcBef>
        <a:buClr>
          <a:schemeClr val="tx1"/>
        </a:buClr>
        <a:buFont typeface="Arial"/>
        <a:buChar char="•"/>
        <a:defRPr sz="1400" kern="1200" baseline="0">
          <a:solidFill>
            <a:schemeClr val="accent6"/>
          </a:solidFill>
          <a:latin typeface="+mn-lt"/>
          <a:ea typeface="+mn-ea"/>
          <a:cs typeface="+mn-cs"/>
        </a:defRPr>
      </a:lvl3pPr>
      <a:lvl4pPr marL="1616075" indent="-184150" algn="l" defTabSz="457200" rtl="0" eaLnBrk="1" latinLnBrk="0" hangingPunct="1">
        <a:spcBef>
          <a:spcPct val="20000"/>
        </a:spcBef>
        <a:buClr>
          <a:schemeClr val="tx1"/>
        </a:buClr>
        <a:buFont typeface="Arial"/>
        <a:buChar char="•"/>
        <a:defRPr sz="1200" kern="1200" baseline="0">
          <a:solidFill>
            <a:schemeClr val="accent6"/>
          </a:solidFill>
          <a:latin typeface="+mn-lt"/>
          <a:ea typeface="+mn-ea"/>
          <a:cs typeface="+mn-cs"/>
        </a:defRPr>
      </a:lvl4pPr>
      <a:lvl5pPr marL="2152650" indent="-177800" algn="l" defTabSz="457200" rtl="0" eaLnBrk="1" latinLnBrk="0" hangingPunct="1">
        <a:spcBef>
          <a:spcPct val="20000"/>
        </a:spcBef>
        <a:buClr>
          <a:schemeClr val="tx1"/>
        </a:buClr>
        <a:buFont typeface="Arial"/>
        <a:buChar char="•"/>
        <a:defRPr sz="1200" kern="1200" baseline="0">
          <a:solidFill>
            <a:schemeClr val="accent6"/>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9.emf"/></Relationships>
</file>

<file path=ppt/slides/_rels/slide14.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5.emf"/></Relationships>
</file>

<file path=ppt/slides/_rels/slide19.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7.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29.emf"/></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33.emf"/></Relationships>
</file>

<file path=ppt/slides/_rels/slide27.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37.emf"/><Relationship Id="rId4" Type="http://schemas.openxmlformats.org/officeDocument/2006/relationships/image" Target="../media/image36.emf"/></Relationships>
</file>

<file path=ppt/slides/_rels/slide29.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39.emf"/></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41.jpg"/></Relationships>
</file>

<file path=ppt/slides/_rels/slide31.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45.jpg"/></Relationships>
</file>

<file path=ppt/slides/_rels/slide3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hemeOverride" Target="../theme/themeOverride1.xml"/><Relationship Id="rId6" Type="http://schemas.openxmlformats.org/officeDocument/2006/relationships/image" Target="../media/image10.emf"/><Relationship Id="rId5" Type="http://schemas.openxmlformats.org/officeDocument/2006/relationships/image" Target="../media/image9.emf"/><Relationship Id="rId4" Type="http://schemas.openxmlformats.org/officeDocument/2006/relationships/image" Target="../media/image8.emf"/></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themeOverride" Target="../theme/themeOverride2.xml"/><Relationship Id="rId6" Type="http://schemas.openxmlformats.org/officeDocument/2006/relationships/image" Target="../media/image13.emf"/><Relationship Id="rId5" Type="http://schemas.openxmlformats.org/officeDocument/2006/relationships/image" Target="../media/image12.emf"/><Relationship Id="rId4" Type="http://schemas.openxmlformats.org/officeDocument/2006/relationships/image" Target="../media/image11.emf"/></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hemeOverride" Target="../theme/themeOverride3.xml"/><Relationship Id="rId4" Type="http://schemas.openxmlformats.org/officeDocument/2006/relationships/image" Target="../media/image1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457200" y="1768212"/>
            <a:ext cx="8821271" cy="2135011"/>
          </a:xfrm>
        </p:spPr>
        <p:txBody>
          <a:bodyPr>
            <a:noAutofit/>
          </a:bodyPr>
          <a:lstStyle/>
          <a:p>
            <a:r>
              <a:rPr lang="it-IT" sz="4000" dirty="0"/>
              <a:t/>
            </a:r>
            <a:br>
              <a:rPr lang="it-IT" sz="4000" dirty="0"/>
            </a:br>
            <a:r>
              <a:rPr lang="it-IT" sz="4000" dirty="0"/>
              <a:t>OPERE ED ATTIVITA’ DI PROSSIMA REALIZZAZIONE NEL COMUNE</a:t>
            </a:r>
            <a:br>
              <a:rPr lang="it-IT" sz="4000" dirty="0"/>
            </a:br>
            <a:r>
              <a:rPr lang="it-IT" sz="4000" dirty="0"/>
              <a:t>DI MEDA</a:t>
            </a:r>
          </a:p>
        </p:txBody>
      </p:sp>
      <p:sp>
        <p:nvSpPr>
          <p:cNvPr id="5" name="Sottotitolo 4">
            <a:extLst>
              <a:ext uri="{FF2B5EF4-FFF2-40B4-BE49-F238E27FC236}">
                <a16:creationId xmlns:a16="http://schemas.microsoft.com/office/drawing/2014/main" id="{9F2F6452-7D86-47A8-9E82-B3253AE2986C}"/>
              </a:ext>
            </a:extLst>
          </p:cNvPr>
          <p:cNvSpPr>
            <a:spLocks noGrp="1"/>
          </p:cNvSpPr>
          <p:nvPr>
            <p:ph type="subTitle" idx="1"/>
          </p:nvPr>
        </p:nvSpPr>
        <p:spPr>
          <a:xfrm>
            <a:off x="457200" y="4953999"/>
            <a:ext cx="6162675" cy="365126"/>
          </a:xfrm>
        </p:spPr>
        <p:txBody>
          <a:bodyPr>
            <a:normAutofit lnSpcReduction="10000"/>
          </a:bodyPr>
          <a:lstStyle/>
          <a:p>
            <a:r>
              <a:rPr lang="it-IT" dirty="0"/>
              <a:t>Consiglio Comunale Meda – 30 marzo 23</a:t>
            </a:r>
          </a:p>
        </p:txBody>
      </p:sp>
      <p:sp>
        <p:nvSpPr>
          <p:cNvPr id="4" name="Segnaposto data 3"/>
          <p:cNvSpPr>
            <a:spLocks noGrp="1"/>
          </p:cNvSpPr>
          <p:nvPr>
            <p:ph type="dt" sz="half" idx="10"/>
          </p:nvPr>
        </p:nvSpPr>
        <p:spPr/>
        <p:txBody>
          <a:bodyPr/>
          <a:lstStyle/>
          <a:p>
            <a:fld id="{1F26424A-02E4-8348-996A-7838BF501D71}" type="datetime2">
              <a:rPr lang="it-IT" smtClean="0"/>
              <a:t>mercoledì 5 aprile 2023</a:t>
            </a:fld>
            <a:endParaRPr lang="it-IT" dirty="0"/>
          </a:p>
        </p:txBody>
      </p:sp>
      <p:sp>
        <p:nvSpPr>
          <p:cNvPr id="3" name="Titolo 1">
            <a:extLst>
              <a:ext uri="{FF2B5EF4-FFF2-40B4-BE49-F238E27FC236}">
                <a16:creationId xmlns:a16="http://schemas.microsoft.com/office/drawing/2014/main" id="{1E2A01A4-26D2-94EB-6E27-6780E1308C0D}"/>
              </a:ext>
            </a:extLst>
          </p:cNvPr>
          <p:cNvSpPr txBox="1">
            <a:spLocks/>
          </p:cNvSpPr>
          <p:nvPr/>
        </p:nvSpPr>
        <p:spPr>
          <a:xfrm>
            <a:off x="457200" y="1649762"/>
            <a:ext cx="6902824" cy="1759692"/>
          </a:xfrm>
          <a:prstGeom prst="rect">
            <a:avLst/>
          </a:prstGeom>
        </p:spPr>
        <p:txBody>
          <a:bodyPr vert="horz" lIns="0" tIns="0" rIns="0" bIns="0" rtlCol="0" anchor="b" anchorCtr="0">
            <a:normAutofit fontScale="97500"/>
          </a:bodyPr>
          <a:lstStyle>
            <a:lvl1pPr algn="l" defTabSz="457200" rtl="0" eaLnBrk="1" latinLnBrk="0" hangingPunct="1">
              <a:spcBef>
                <a:spcPct val="0"/>
              </a:spcBef>
              <a:buNone/>
              <a:defRPr sz="4400" kern="1200" baseline="0">
                <a:solidFill>
                  <a:schemeClr val="tx1"/>
                </a:solidFill>
                <a:latin typeface="+mj-lt"/>
                <a:ea typeface="+mj-ea"/>
                <a:cs typeface="+mj-cs"/>
              </a:defRPr>
            </a:lvl1pPr>
          </a:lstStyle>
          <a:p>
            <a:endParaRPr lang="it-IT" sz="2200" dirty="0">
              <a:highlight>
                <a:srgbClr val="FFFF00"/>
              </a:highlight>
            </a:endParaRPr>
          </a:p>
        </p:txBody>
      </p:sp>
    </p:spTree>
    <p:extLst>
      <p:ext uri="{BB962C8B-B14F-4D97-AF65-F5344CB8AC3E}">
        <p14:creationId xmlns:p14="http://schemas.microsoft.com/office/powerpoint/2010/main" val="40654408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olo 4">
            <a:extLst>
              <a:ext uri="{FF2B5EF4-FFF2-40B4-BE49-F238E27FC236}">
                <a16:creationId xmlns:a16="http://schemas.microsoft.com/office/drawing/2014/main" id="{7B77861D-D33E-12C8-6ED2-3ABD90C6127D}"/>
              </a:ext>
            </a:extLst>
          </p:cNvPr>
          <p:cNvSpPr txBox="1">
            <a:spLocks/>
          </p:cNvSpPr>
          <p:nvPr/>
        </p:nvSpPr>
        <p:spPr>
          <a:xfrm>
            <a:off x="457201" y="410422"/>
            <a:ext cx="8229600" cy="507777"/>
          </a:xfrm>
          <a:prstGeom prst="rect">
            <a:avLst/>
          </a:prstGeom>
        </p:spPr>
        <p:txBody>
          <a:bodyPr vert="horz" lIns="0" tIns="0" rIns="0" bIns="0" rtlCol="0" anchor="ctr" anchorCtr="0">
            <a:normAutofit fontScale="25000" lnSpcReduction="20000"/>
          </a:bodyPr>
          <a:lstStyle>
            <a:lvl1pPr algn="l" defTabSz="457200" rtl="0" eaLnBrk="1" latinLnBrk="0" hangingPunct="1">
              <a:spcBef>
                <a:spcPct val="0"/>
              </a:spcBef>
              <a:buNone/>
              <a:defRPr sz="3400" kern="1200">
                <a:solidFill>
                  <a:schemeClr val="tx1"/>
                </a:solidFill>
                <a:latin typeface="+mj-lt"/>
                <a:ea typeface="+mj-ea"/>
                <a:cs typeface="+mj-cs"/>
              </a:defRPr>
            </a:lvl1pPr>
          </a:lstStyle>
          <a:p>
            <a:r>
              <a:rPr lang="it-IT" sz="8000" dirty="0"/>
              <a:t>RADDOPPIO FERROVIARIO TRATTA SEVESO – MEDA</a:t>
            </a:r>
          </a:p>
          <a:p>
            <a:r>
              <a:rPr lang="it-IT" sz="8000" dirty="0"/>
              <a:t>PLANIMETRIA NUOVE </a:t>
            </a:r>
            <a:r>
              <a:rPr lang="it-IT" sz="8000" dirty="0" err="1"/>
              <a:t>OPERE_Interferenza</a:t>
            </a:r>
            <a:r>
              <a:rPr lang="it-IT" sz="8000" dirty="0"/>
              <a:t> SP35</a:t>
            </a:r>
          </a:p>
        </p:txBody>
      </p:sp>
      <p:sp>
        <p:nvSpPr>
          <p:cNvPr id="3" name="Segnaposto testo 4">
            <a:extLst>
              <a:ext uri="{FF2B5EF4-FFF2-40B4-BE49-F238E27FC236}">
                <a16:creationId xmlns:a16="http://schemas.microsoft.com/office/drawing/2014/main" id="{7F70C928-6186-846F-6E15-A6FA19E7BA89}"/>
              </a:ext>
            </a:extLst>
          </p:cNvPr>
          <p:cNvSpPr>
            <a:spLocks noGrp="1"/>
          </p:cNvSpPr>
          <p:nvPr>
            <p:ph type="body" sz="quarter" idx="13"/>
          </p:nvPr>
        </p:nvSpPr>
        <p:spPr>
          <a:xfrm>
            <a:off x="457200" y="142135"/>
            <a:ext cx="8229600" cy="268287"/>
          </a:xfrm>
        </p:spPr>
        <p:txBody>
          <a:bodyPr vert="horz" lIns="0" tIns="0" rIns="0" bIns="0" rtlCol="0" anchor="ctr">
            <a:normAutofit fontScale="92500" lnSpcReduction="10000"/>
          </a:bodyPr>
          <a:lstStyle/>
          <a:p>
            <a:r>
              <a:rPr lang="it-IT" sz="1000" dirty="0">
                <a:solidFill>
                  <a:srgbClr val="005996"/>
                </a:solidFill>
              </a:rPr>
              <a:t>CONSIGLIO COMUNALE MEDA – 30 marzo 2023</a:t>
            </a:r>
            <a:r>
              <a:rPr lang="it-IT" sz="1000" dirty="0"/>
              <a:t/>
            </a:r>
            <a:br>
              <a:rPr lang="it-IT" sz="1000" dirty="0"/>
            </a:br>
            <a:endParaRPr lang="it-IT" sz="1000" dirty="0">
              <a:solidFill>
                <a:srgbClr val="005996"/>
              </a:solidFill>
            </a:endParaRPr>
          </a:p>
        </p:txBody>
      </p:sp>
      <p:pic>
        <p:nvPicPr>
          <p:cNvPr id="4" name="Immagine 3"/>
          <p:cNvPicPr>
            <a:picLocks noChangeAspect="1"/>
          </p:cNvPicPr>
          <p:nvPr/>
        </p:nvPicPr>
        <p:blipFill rotWithShape="1">
          <a:blip r:embed="rId3"/>
          <a:srcRect r="1201"/>
          <a:stretch/>
        </p:blipFill>
        <p:spPr>
          <a:xfrm>
            <a:off x="457200" y="1471716"/>
            <a:ext cx="8134865" cy="4062877"/>
          </a:xfrm>
          <a:prstGeom prst="rect">
            <a:avLst/>
          </a:prstGeom>
        </p:spPr>
      </p:pic>
      <p:sp>
        <p:nvSpPr>
          <p:cNvPr id="5" name="Titolo 4">
            <a:extLst>
              <a:ext uri="{FF2B5EF4-FFF2-40B4-BE49-F238E27FC236}">
                <a16:creationId xmlns:a16="http://schemas.microsoft.com/office/drawing/2014/main" id="{7B77861D-D33E-12C8-6ED2-3ABD90C6127D}"/>
              </a:ext>
            </a:extLst>
          </p:cNvPr>
          <p:cNvSpPr txBox="1">
            <a:spLocks/>
          </p:cNvSpPr>
          <p:nvPr/>
        </p:nvSpPr>
        <p:spPr>
          <a:xfrm>
            <a:off x="1682579" y="5591888"/>
            <a:ext cx="2842053" cy="507777"/>
          </a:xfrm>
          <a:prstGeom prst="rect">
            <a:avLst/>
          </a:prstGeom>
        </p:spPr>
        <p:txBody>
          <a:bodyPr vert="horz" lIns="0" tIns="0" rIns="0" bIns="0" rtlCol="0" anchor="ctr" anchorCtr="0">
            <a:normAutofit/>
          </a:bodyPr>
          <a:lstStyle>
            <a:lvl1pPr algn="l" defTabSz="457200" rtl="0" eaLnBrk="1" latinLnBrk="0" hangingPunct="1">
              <a:spcBef>
                <a:spcPct val="0"/>
              </a:spcBef>
              <a:buNone/>
              <a:defRPr sz="3400" kern="1200">
                <a:solidFill>
                  <a:schemeClr val="tx1"/>
                </a:solidFill>
                <a:latin typeface="+mj-lt"/>
                <a:ea typeface="+mj-ea"/>
                <a:cs typeface="+mj-cs"/>
              </a:defRPr>
            </a:lvl1pPr>
          </a:lstStyle>
          <a:p>
            <a:r>
              <a:rPr lang="it-IT" sz="2000" dirty="0"/>
              <a:t>Tracciato ferroviario futuro</a:t>
            </a:r>
          </a:p>
        </p:txBody>
      </p:sp>
      <p:sp>
        <p:nvSpPr>
          <p:cNvPr id="6" name="Titolo 4">
            <a:extLst>
              <a:ext uri="{FF2B5EF4-FFF2-40B4-BE49-F238E27FC236}">
                <a16:creationId xmlns:a16="http://schemas.microsoft.com/office/drawing/2014/main" id="{7B77861D-D33E-12C8-6ED2-3ABD90C6127D}"/>
              </a:ext>
            </a:extLst>
          </p:cNvPr>
          <p:cNvSpPr txBox="1">
            <a:spLocks/>
          </p:cNvSpPr>
          <p:nvPr/>
        </p:nvSpPr>
        <p:spPr>
          <a:xfrm>
            <a:off x="5278395" y="5580333"/>
            <a:ext cx="2984156" cy="507777"/>
          </a:xfrm>
          <a:prstGeom prst="rect">
            <a:avLst/>
          </a:prstGeom>
        </p:spPr>
        <p:txBody>
          <a:bodyPr vert="horz" lIns="0" tIns="0" rIns="0" bIns="0" rtlCol="0" anchor="ctr" anchorCtr="0">
            <a:normAutofit fontScale="92500"/>
          </a:bodyPr>
          <a:lstStyle>
            <a:lvl1pPr algn="l" defTabSz="457200" rtl="0" eaLnBrk="1" latinLnBrk="0" hangingPunct="1">
              <a:spcBef>
                <a:spcPct val="0"/>
              </a:spcBef>
              <a:buNone/>
              <a:defRPr sz="3400" kern="1200">
                <a:solidFill>
                  <a:schemeClr val="tx1"/>
                </a:solidFill>
                <a:latin typeface="+mj-lt"/>
                <a:ea typeface="+mj-ea"/>
                <a:cs typeface="+mj-cs"/>
              </a:defRPr>
            </a:lvl1pPr>
          </a:lstStyle>
          <a:p>
            <a:r>
              <a:rPr lang="it-IT" sz="2000" dirty="0"/>
              <a:t>Tracciato ferroviario esistente</a:t>
            </a:r>
          </a:p>
        </p:txBody>
      </p:sp>
    </p:spTree>
    <p:extLst>
      <p:ext uri="{BB962C8B-B14F-4D97-AF65-F5344CB8AC3E}">
        <p14:creationId xmlns:p14="http://schemas.microsoft.com/office/powerpoint/2010/main" val="34217455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olo 4">
            <a:extLst>
              <a:ext uri="{FF2B5EF4-FFF2-40B4-BE49-F238E27FC236}">
                <a16:creationId xmlns:a16="http://schemas.microsoft.com/office/drawing/2014/main" id="{7B77861D-D33E-12C8-6ED2-3ABD90C6127D}"/>
              </a:ext>
            </a:extLst>
          </p:cNvPr>
          <p:cNvSpPr txBox="1">
            <a:spLocks/>
          </p:cNvSpPr>
          <p:nvPr/>
        </p:nvSpPr>
        <p:spPr>
          <a:xfrm>
            <a:off x="457200" y="502901"/>
            <a:ext cx="8760331" cy="507777"/>
          </a:xfrm>
          <a:prstGeom prst="rect">
            <a:avLst/>
          </a:prstGeom>
        </p:spPr>
        <p:txBody>
          <a:bodyPr vert="horz" lIns="0" tIns="0" rIns="0" bIns="0" rtlCol="0" anchor="ctr" anchorCtr="0">
            <a:normAutofit fontScale="25000" lnSpcReduction="20000"/>
          </a:bodyPr>
          <a:lstStyle>
            <a:lvl1pPr algn="l" defTabSz="457200" rtl="0" eaLnBrk="1" latinLnBrk="0" hangingPunct="1">
              <a:spcBef>
                <a:spcPct val="0"/>
              </a:spcBef>
              <a:buNone/>
              <a:defRPr sz="3400" kern="1200">
                <a:solidFill>
                  <a:schemeClr val="tx1"/>
                </a:solidFill>
                <a:latin typeface="+mj-lt"/>
                <a:ea typeface="+mj-ea"/>
                <a:cs typeface="+mj-cs"/>
              </a:defRPr>
            </a:lvl1pPr>
          </a:lstStyle>
          <a:p>
            <a:r>
              <a:rPr lang="it-IT" sz="8000" dirty="0"/>
              <a:t>RADDOPPIO FERROVIARIO TRATTA SEVESO – MEDA</a:t>
            </a:r>
          </a:p>
          <a:p>
            <a:r>
              <a:rPr lang="it-IT" sz="8000" dirty="0"/>
              <a:t>PLANIMETRIA NUOVE </a:t>
            </a:r>
            <a:r>
              <a:rPr lang="it-IT" sz="8000" dirty="0" err="1"/>
              <a:t>OPERE_Interferenza</a:t>
            </a:r>
            <a:r>
              <a:rPr lang="it-IT" sz="8000" dirty="0"/>
              <a:t> SP35</a:t>
            </a:r>
          </a:p>
        </p:txBody>
      </p:sp>
      <p:sp>
        <p:nvSpPr>
          <p:cNvPr id="3" name="Segnaposto testo 4">
            <a:extLst>
              <a:ext uri="{FF2B5EF4-FFF2-40B4-BE49-F238E27FC236}">
                <a16:creationId xmlns:a16="http://schemas.microsoft.com/office/drawing/2014/main" id="{7F70C928-6186-846F-6E15-A6FA19E7BA89}"/>
              </a:ext>
            </a:extLst>
          </p:cNvPr>
          <p:cNvSpPr>
            <a:spLocks noGrp="1"/>
          </p:cNvSpPr>
          <p:nvPr>
            <p:ph type="body" sz="quarter" idx="13"/>
          </p:nvPr>
        </p:nvSpPr>
        <p:spPr>
          <a:xfrm>
            <a:off x="457200" y="142135"/>
            <a:ext cx="8229600" cy="268287"/>
          </a:xfrm>
        </p:spPr>
        <p:txBody>
          <a:bodyPr vert="horz" lIns="0" tIns="0" rIns="0" bIns="0" rtlCol="0" anchor="ctr">
            <a:normAutofit fontScale="92500" lnSpcReduction="10000"/>
          </a:bodyPr>
          <a:lstStyle/>
          <a:p>
            <a:r>
              <a:rPr lang="it-IT" sz="1000" dirty="0">
                <a:solidFill>
                  <a:srgbClr val="005996"/>
                </a:solidFill>
              </a:rPr>
              <a:t>CONSIGLIO COMUNALE MEDA – 30 marzo 2023</a:t>
            </a:r>
            <a:r>
              <a:rPr lang="it-IT" sz="1000" dirty="0"/>
              <a:t/>
            </a:r>
            <a:br>
              <a:rPr lang="it-IT" sz="1000" dirty="0"/>
            </a:br>
            <a:endParaRPr lang="it-IT" sz="1000" dirty="0">
              <a:solidFill>
                <a:srgbClr val="005996"/>
              </a:solidFill>
            </a:endParaRPr>
          </a:p>
        </p:txBody>
      </p:sp>
      <p:pic>
        <p:nvPicPr>
          <p:cNvPr id="8" name="Immagin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1" y="1762125"/>
            <a:ext cx="8229600" cy="3244209"/>
          </a:xfrm>
          <a:prstGeom prst="rect">
            <a:avLst/>
          </a:prstGeom>
        </p:spPr>
      </p:pic>
    </p:spTree>
    <p:extLst>
      <p:ext uri="{BB962C8B-B14F-4D97-AF65-F5344CB8AC3E}">
        <p14:creationId xmlns:p14="http://schemas.microsoft.com/office/powerpoint/2010/main" val="40691299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olo 4">
            <a:extLst>
              <a:ext uri="{FF2B5EF4-FFF2-40B4-BE49-F238E27FC236}">
                <a16:creationId xmlns:a16="http://schemas.microsoft.com/office/drawing/2014/main" id="{7B77861D-D33E-12C8-6ED2-3ABD90C6127D}"/>
              </a:ext>
            </a:extLst>
          </p:cNvPr>
          <p:cNvSpPr txBox="1">
            <a:spLocks/>
          </p:cNvSpPr>
          <p:nvPr/>
        </p:nvSpPr>
        <p:spPr>
          <a:xfrm>
            <a:off x="376850" y="444702"/>
            <a:ext cx="8760331" cy="596698"/>
          </a:xfrm>
          <a:prstGeom prst="rect">
            <a:avLst/>
          </a:prstGeom>
        </p:spPr>
        <p:txBody>
          <a:bodyPr vert="horz" lIns="0" tIns="0" rIns="0" bIns="0" rtlCol="0" anchor="ctr" anchorCtr="0">
            <a:normAutofit fontScale="25000" lnSpcReduction="20000"/>
          </a:bodyPr>
          <a:lstStyle>
            <a:lvl1pPr algn="l" defTabSz="457200" rtl="0" eaLnBrk="1" latinLnBrk="0" hangingPunct="1">
              <a:spcBef>
                <a:spcPct val="0"/>
              </a:spcBef>
              <a:buNone/>
              <a:defRPr sz="3400" kern="1200">
                <a:solidFill>
                  <a:schemeClr val="tx1"/>
                </a:solidFill>
                <a:latin typeface="+mj-lt"/>
                <a:ea typeface="+mj-ea"/>
                <a:cs typeface="+mj-cs"/>
              </a:defRPr>
            </a:lvl1pPr>
          </a:lstStyle>
          <a:p>
            <a:r>
              <a:rPr lang="it-IT" sz="8000" dirty="0"/>
              <a:t>RADDOPPIO FERROVIARIO TRATTA SEVESO – MEDA</a:t>
            </a:r>
          </a:p>
          <a:p>
            <a:r>
              <a:rPr lang="it-IT" sz="8000" dirty="0"/>
              <a:t>PLANIMETRIA NUOVE </a:t>
            </a:r>
            <a:r>
              <a:rPr lang="it-IT" sz="8000" dirty="0" err="1"/>
              <a:t>OPERE_Interferenza</a:t>
            </a:r>
            <a:r>
              <a:rPr lang="it-IT" sz="8000" dirty="0"/>
              <a:t> RFI tratta Milano-Chiasso</a:t>
            </a:r>
            <a:endParaRPr lang="it-IT" sz="3200" dirty="0"/>
          </a:p>
        </p:txBody>
      </p:sp>
      <p:sp>
        <p:nvSpPr>
          <p:cNvPr id="3" name="Segnaposto testo 4">
            <a:extLst>
              <a:ext uri="{FF2B5EF4-FFF2-40B4-BE49-F238E27FC236}">
                <a16:creationId xmlns:a16="http://schemas.microsoft.com/office/drawing/2014/main" id="{7F70C928-6186-846F-6E15-A6FA19E7BA89}"/>
              </a:ext>
            </a:extLst>
          </p:cNvPr>
          <p:cNvSpPr>
            <a:spLocks noGrp="1"/>
          </p:cNvSpPr>
          <p:nvPr>
            <p:ph type="body" sz="quarter" idx="13"/>
          </p:nvPr>
        </p:nvSpPr>
        <p:spPr>
          <a:xfrm>
            <a:off x="457200" y="142135"/>
            <a:ext cx="8229600" cy="268287"/>
          </a:xfrm>
        </p:spPr>
        <p:txBody>
          <a:bodyPr vert="horz" lIns="0" tIns="0" rIns="0" bIns="0" rtlCol="0" anchor="ctr">
            <a:normAutofit fontScale="92500" lnSpcReduction="10000"/>
          </a:bodyPr>
          <a:lstStyle/>
          <a:p>
            <a:r>
              <a:rPr lang="it-IT" sz="1000" dirty="0">
                <a:solidFill>
                  <a:srgbClr val="005996"/>
                </a:solidFill>
              </a:rPr>
              <a:t>CONSIGLIO COMUNALE MEDA – 30 marzo 2023</a:t>
            </a:r>
            <a:r>
              <a:rPr lang="it-IT" sz="1000" dirty="0"/>
              <a:t/>
            </a:r>
            <a:br>
              <a:rPr lang="it-IT" sz="1000" dirty="0"/>
            </a:br>
            <a:endParaRPr lang="it-IT" sz="1000" dirty="0">
              <a:solidFill>
                <a:srgbClr val="005996"/>
              </a:solidFill>
            </a:endParaRPr>
          </a:p>
        </p:txBody>
      </p:sp>
      <p:pic>
        <p:nvPicPr>
          <p:cNvPr id="9" name="Segnaposto immagine 3">
            <a:extLst>
              <a:ext uri="{FF2B5EF4-FFF2-40B4-BE49-F238E27FC236}">
                <a16:creationId xmlns:a16="http://schemas.microsoft.com/office/drawing/2014/main" id="{6E5D2E5F-324C-4BC5-BAF4-B367ABFB54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0137" y="1148492"/>
            <a:ext cx="4667250" cy="4895267"/>
          </a:xfrm>
          <a:prstGeom prst="rect">
            <a:avLst/>
          </a:prstGeom>
        </p:spPr>
      </p:pic>
    </p:spTree>
    <p:extLst>
      <p:ext uri="{BB962C8B-B14F-4D97-AF65-F5344CB8AC3E}">
        <p14:creationId xmlns:p14="http://schemas.microsoft.com/office/powerpoint/2010/main" val="10863185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rotWithShape="1">
          <a:blip r:embed="rId3"/>
          <a:srcRect t="15441"/>
          <a:stretch/>
        </p:blipFill>
        <p:spPr>
          <a:xfrm>
            <a:off x="2668874" y="3854153"/>
            <a:ext cx="6164747" cy="2328348"/>
          </a:xfrm>
          <a:prstGeom prst="rect">
            <a:avLst/>
          </a:prstGeom>
        </p:spPr>
      </p:pic>
      <p:pic>
        <p:nvPicPr>
          <p:cNvPr id="2" name="Immagine 1"/>
          <p:cNvPicPr>
            <a:picLocks noChangeAspect="1"/>
          </p:cNvPicPr>
          <p:nvPr/>
        </p:nvPicPr>
        <p:blipFill rotWithShape="1">
          <a:blip r:embed="rId4"/>
          <a:srcRect l="-2527" t="9411" r="2527" b="7189"/>
          <a:stretch/>
        </p:blipFill>
        <p:spPr>
          <a:xfrm>
            <a:off x="223026" y="1350236"/>
            <a:ext cx="6086292" cy="2478281"/>
          </a:xfrm>
          <a:prstGeom prst="rect">
            <a:avLst/>
          </a:prstGeom>
        </p:spPr>
      </p:pic>
      <p:sp>
        <p:nvSpPr>
          <p:cNvPr id="33" name="Titolo 4">
            <a:extLst>
              <a:ext uri="{FF2B5EF4-FFF2-40B4-BE49-F238E27FC236}">
                <a16:creationId xmlns:a16="http://schemas.microsoft.com/office/drawing/2014/main" id="{7B77861D-D33E-12C8-6ED2-3ABD90C6127D}"/>
              </a:ext>
            </a:extLst>
          </p:cNvPr>
          <p:cNvSpPr txBox="1">
            <a:spLocks/>
          </p:cNvSpPr>
          <p:nvPr/>
        </p:nvSpPr>
        <p:spPr>
          <a:xfrm>
            <a:off x="376850" y="444702"/>
            <a:ext cx="8760331" cy="596698"/>
          </a:xfrm>
          <a:prstGeom prst="rect">
            <a:avLst/>
          </a:prstGeom>
        </p:spPr>
        <p:txBody>
          <a:bodyPr vert="horz" lIns="0" tIns="0" rIns="0" bIns="0" rtlCol="0" anchor="ctr" anchorCtr="0">
            <a:normAutofit fontScale="25000" lnSpcReduction="20000"/>
          </a:bodyPr>
          <a:lstStyle>
            <a:lvl1pPr algn="l" defTabSz="457200" rtl="0" eaLnBrk="1" latinLnBrk="0" hangingPunct="1">
              <a:spcBef>
                <a:spcPct val="0"/>
              </a:spcBef>
              <a:buNone/>
              <a:defRPr sz="3400" kern="1200">
                <a:solidFill>
                  <a:schemeClr val="tx1"/>
                </a:solidFill>
                <a:latin typeface="+mj-lt"/>
                <a:ea typeface="+mj-ea"/>
                <a:cs typeface="+mj-cs"/>
              </a:defRPr>
            </a:lvl1pPr>
          </a:lstStyle>
          <a:p>
            <a:r>
              <a:rPr lang="it-IT" sz="8000" dirty="0"/>
              <a:t>RADDOPPIO FERROVIARIO TRATTA SEVESO – MEDA</a:t>
            </a:r>
          </a:p>
          <a:p>
            <a:r>
              <a:rPr lang="it-IT" sz="8000" dirty="0"/>
              <a:t>PLANIMETRIA NUOVE </a:t>
            </a:r>
            <a:r>
              <a:rPr lang="it-IT" sz="8000" dirty="0" err="1"/>
              <a:t>OPERE_Interferenza</a:t>
            </a:r>
            <a:r>
              <a:rPr lang="it-IT" sz="8000" dirty="0"/>
              <a:t> tratta RFI Milano-Chiasso</a:t>
            </a:r>
            <a:endParaRPr lang="it-IT" sz="3200" dirty="0"/>
          </a:p>
        </p:txBody>
      </p:sp>
      <p:sp>
        <p:nvSpPr>
          <p:cNvPr id="3" name="Segnaposto testo 4">
            <a:extLst>
              <a:ext uri="{FF2B5EF4-FFF2-40B4-BE49-F238E27FC236}">
                <a16:creationId xmlns:a16="http://schemas.microsoft.com/office/drawing/2014/main" id="{7F70C928-6186-846F-6E15-A6FA19E7BA89}"/>
              </a:ext>
            </a:extLst>
          </p:cNvPr>
          <p:cNvSpPr>
            <a:spLocks noGrp="1"/>
          </p:cNvSpPr>
          <p:nvPr>
            <p:ph type="body" sz="quarter" idx="13"/>
          </p:nvPr>
        </p:nvSpPr>
        <p:spPr>
          <a:xfrm>
            <a:off x="457200" y="142135"/>
            <a:ext cx="8229600" cy="268287"/>
          </a:xfrm>
        </p:spPr>
        <p:txBody>
          <a:bodyPr vert="horz" lIns="0" tIns="0" rIns="0" bIns="0" rtlCol="0" anchor="ctr">
            <a:normAutofit fontScale="92500" lnSpcReduction="10000"/>
          </a:bodyPr>
          <a:lstStyle/>
          <a:p>
            <a:r>
              <a:rPr lang="it-IT" sz="1000" dirty="0">
                <a:solidFill>
                  <a:srgbClr val="005996"/>
                </a:solidFill>
              </a:rPr>
              <a:t>CONSIGLIO COMUNALE MEDA – 30 marzo 2023</a:t>
            </a:r>
            <a:r>
              <a:rPr lang="it-IT" sz="1000" dirty="0"/>
              <a:t/>
            </a:r>
            <a:br>
              <a:rPr lang="it-IT" sz="1000" dirty="0"/>
            </a:br>
            <a:endParaRPr lang="it-IT" sz="1000" dirty="0">
              <a:solidFill>
                <a:srgbClr val="005996"/>
              </a:solidFill>
            </a:endParaRPr>
          </a:p>
        </p:txBody>
      </p:sp>
    </p:spTree>
    <p:extLst>
      <p:ext uri="{BB962C8B-B14F-4D97-AF65-F5344CB8AC3E}">
        <p14:creationId xmlns:p14="http://schemas.microsoft.com/office/powerpoint/2010/main" val="23662393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olo 4">
            <a:extLst>
              <a:ext uri="{FF2B5EF4-FFF2-40B4-BE49-F238E27FC236}">
                <a16:creationId xmlns:a16="http://schemas.microsoft.com/office/drawing/2014/main" id="{7B77861D-D33E-12C8-6ED2-3ABD90C6127D}"/>
              </a:ext>
            </a:extLst>
          </p:cNvPr>
          <p:cNvSpPr txBox="1">
            <a:spLocks/>
          </p:cNvSpPr>
          <p:nvPr/>
        </p:nvSpPr>
        <p:spPr>
          <a:xfrm>
            <a:off x="376850" y="444702"/>
            <a:ext cx="8760331" cy="596698"/>
          </a:xfrm>
          <a:prstGeom prst="rect">
            <a:avLst/>
          </a:prstGeom>
        </p:spPr>
        <p:txBody>
          <a:bodyPr vert="horz" lIns="0" tIns="0" rIns="0" bIns="0" rtlCol="0" anchor="ctr" anchorCtr="0">
            <a:noAutofit/>
          </a:bodyPr>
          <a:lstStyle>
            <a:lvl1pPr algn="l" defTabSz="457200" rtl="0" eaLnBrk="1" latinLnBrk="0" hangingPunct="1">
              <a:spcBef>
                <a:spcPct val="0"/>
              </a:spcBef>
              <a:buNone/>
              <a:defRPr sz="3400" kern="1200">
                <a:solidFill>
                  <a:schemeClr val="tx1"/>
                </a:solidFill>
                <a:latin typeface="+mj-lt"/>
                <a:ea typeface="+mj-ea"/>
                <a:cs typeface="+mj-cs"/>
              </a:defRPr>
            </a:lvl1pPr>
          </a:lstStyle>
          <a:p>
            <a:r>
              <a:rPr lang="it-IT" sz="2000" dirty="0"/>
              <a:t>RADDOPPIO FERROVIARIO TRATTA SEVESO – MEDA</a:t>
            </a:r>
          </a:p>
          <a:p>
            <a:r>
              <a:rPr lang="it-IT" sz="2000" dirty="0"/>
              <a:t>PLANIMETRIA NUOVE </a:t>
            </a:r>
            <a:r>
              <a:rPr lang="it-IT" sz="2000" dirty="0" err="1"/>
              <a:t>OPERE_Interferenza</a:t>
            </a:r>
            <a:r>
              <a:rPr lang="it-IT" sz="2000" dirty="0"/>
              <a:t> RFI tratta Milano-Chiasso</a:t>
            </a:r>
          </a:p>
        </p:txBody>
      </p:sp>
      <p:sp>
        <p:nvSpPr>
          <p:cNvPr id="3" name="Segnaposto testo 4">
            <a:extLst>
              <a:ext uri="{FF2B5EF4-FFF2-40B4-BE49-F238E27FC236}">
                <a16:creationId xmlns:a16="http://schemas.microsoft.com/office/drawing/2014/main" id="{7F70C928-6186-846F-6E15-A6FA19E7BA89}"/>
              </a:ext>
            </a:extLst>
          </p:cNvPr>
          <p:cNvSpPr>
            <a:spLocks noGrp="1"/>
          </p:cNvSpPr>
          <p:nvPr>
            <p:ph type="body" sz="quarter" idx="13"/>
          </p:nvPr>
        </p:nvSpPr>
        <p:spPr>
          <a:xfrm>
            <a:off x="457200" y="142135"/>
            <a:ext cx="8229600" cy="268287"/>
          </a:xfrm>
        </p:spPr>
        <p:txBody>
          <a:bodyPr vert="horz" lIns="0" tIns="0" rIns="0" bIns="0" rtlCol="0" anchor="ctr">
            <a:normAutofit fontScale="92500" lnSpcReduction="10000"/>
          </a:bodyPr>
          <a:lstStyle/>
          <a:p>
            <a:r>
              <a:rPr lang="it-IT" sz="1000" dirty="0">
                <a:solidFill>
                  <a:srgbClr val="005996"/>
                </a:solidFill>
              </a:rPr>
              <a:t>CONSIGLIO COMUNALE MEDA – 30 marzo 2023</a:t>
            </a:r>
            <a:r>
              <a:rPr lang="it-IT" sz="1000" dirty="0"/>
              <a:t/>
            </a:r>
            <a:br>
              <a:rPr lang="it-IT" sz="1000" dirty="0"/>
            </a:br>
            <a:endParaRPr lang="it-IT" sz="1000" dirty="0">
              <a:solidFill>
                <a:srgbClr val="005996"/>
              </a:solidFill>
            </a:endParaRPr>
          </a:p>
        </p:txBody>
      </p:sp>
      <p:pic>
        <p:nvPicPr>
          <p:cNvPr id="4" name="Immagine 3"/>
          <p:cNvPicPr>
            <a:picLocks noChangeAspect="1"/>
          </p:cNvPicPr>
          <p:nvPr/>
        </p:nvPicPr>
        <p:blipFill>
          <a:blip r:embed="rId3"/>
          <a:stretch>
            <a:fillRect/>
          </a:stretch>
        </p:blipFill>
        <p:spPr>
          <a:xfrm>
            <a:off x="376851" y="1752045"/>
            <a:ext cx="8309950" cy="3400041"/>
          </a:xfrm>
          <a:prstGeom prst="rect">
            <a:avLst/>
          </a:prstGeom>
        </p:spPr>
      </p:pic>
    </p:spTree>
    <p:extLst>
      <p:ext uri="{BB962C8B-B14F-4D97-AF65-F5344CB8AC3E}">
        <p14:creationId xmlns:p14="http://schemas.microsoft.com/office/powerpoint/2010/main" val="17330231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olo 4">
            <a:extLst>
              <a:ext uri="{FF2B5EF4-FFF2-40B4-BE49-F238E27FC236}">
                <a16:creationId xmlns:a16="http://schemas.microsoft.com/office/drawing/2014/main" id="{7B77861D-D33E-12C8-6ED2-3ABD90C6127D}"/>
              </a:ext>
            </a:extLst>
          </p:cNvPr>
          <p:cNvSpPr txBox="1">
            <a:spLocks/>
          </p:cNvSpPr>
          <p:nvPr/>
        </p:nvSpPr>
        <p:spPr>
          <a:xfrm>
            <a:off x="457199" y="152507"/>
            <a:ext cx="8760331" cy="825711"/>
          </a:xfrm>
          <a:prstGeom prst="rect">
            <a:avLst/>
          </a:prstGeom>
        </p:spPr>
        <p:txBody>
          <a:bodyPr vert="horz" lIns="0" tIns="0" rIns="0" bIns="0" rtlCol="0" anchor="ctr" anchorCtr="0">
            <a:normAutofit/>
          </a:bodyPr>
          <a:lstStyle>
            <a:lvl1pPr algn="l" defTabSz="457200" rtl="0" eaLnBrk="1" latinLnBrk="0" hangingPunct="1">
              <a:spcBef>
                <a:spcPct val="0"/>
              </a:spcBef>
              <a:buNone/>
              <a:defRPr sz="3400" kern="1200">
                <a:solidFill>
                  <a:schemeClr val="tx1"/>
                </a:solidFill>
                <a:latin typeface="+mj-lt"/>
                <a:ea typeface="+mj-ea"/>
                <a:cs typeface="+mj-cs"/>
              </a:defRPr>
            </a:lvl1pPr>
          </a:lstStyle>
          <a:p>
            <a:r>
              <a:rPr lang="it-IT" sz="2000" dirty="0"/>
              <a:t>RADDOPPIO FERROVIARIO TRATTA SEVESO – MEDA</a:t>
            </a:r>
          </a:p>
          <a:p>
            <a:r>
              <a:rPr lang="it-IT" sz="2000" dirty="0"/>
              <a:t>PLANIMETRIA NUOVE </a:t>
            </a:r>
            <a:r>
              <a:rPr lang="it-IT" sz="2000" dirty="0" err="1"/>
              <a:t>OPERE_Risoluzione</a:t>
            </a:r>
            <a:r>
              <a:rPr lang="it-IT" sz="2000" dirty="0"/>
              <a:t> interferenza collettore fognario</a:t>
            </a:r>
          </a:p>
        </p:txBody>
      </p:sp>
      <p:sp>
        <p:nvSpPr>
          <p:cNvPr id="3" name="Segnaposto testo 4">
            <a:extLst>
              <a:ext uri="{FF2B5EF4-FFF2-40B4-BE49-F238E27FC236}">
                <a16:creationId xmlns:a16="http://schemas.microsoft.com/office/drawing/2014/main" id="{7F70C928-6186-846F-6E15-A6FA19E7BA89}"/>
              </a:ext>
            </a:extLst>
          </p:cNvPr>
          <p:cNvSpPr>
            <a:spLocks noGrp="1"/>
          </p:cNvSpPr>
          <p:nvPr>
            <p:ph type="body" sz="quarter" idx="13"/>
          </p:nvPr>
        </p:nvSpPr>
        <p:spPr>
          <a:xfrm>
            <a:off x="457200" y="142135"/>
            <a:ext cx="8229600" cy="268287"/>
          </a:xfrm>
        </p:spPr>
        <p:txBody>
          <a:bodyPr vert="horz" lIns="0" tIns="0" rIns="0" bIns="0" rtlCol="0" anchor="ctr">
            <a:normAutofit fontScale="92500" lnSpcReduction="10000"/>
          </a:bodyPr>
          <a:lstStyle/>
          <a:p>
            <a:r>
              <a:rPr lang="it-IT" sz="1000" dirty="0">
                <a:solidFill>
                  <a:srgbClr val="005996"/>
                </a:solidFill>
              </a:rPr>
              <a:t>CONSIGLIO COMUNALE MEDA – 30 marzo 2023</a:t>
            </a:r>
            <a:r>
              <a:rPr lang="it-IT" sz="1000" dirty="0"/>
              <a:t/>
            </a:r>
            <a:br>
              <a:rPr lang="it-IT" sz="1000" dirty="0"/>
            </a:br>
            <a:endParaRPr lang="it-IT" sz="1000" dirty="0">
              <a:solidFill>
                <a:srgbClr val="005996"/>
              </a:solidFill>
            </a:endParaRPr>
          </a:p>
        </p:txBody>
      </p:sp>
      <p:pic>
        <p:nvPicPr>
          <p:cNvPr id="6" name="Segnaposto immagine 3">
            <a:extLst>
              <a:ext uri="{FF2B5EF4-FFF2-40B4-BE49-F238E27FC236}">
                <a16:creationId xmlns:a16="http://schemas.microsoft.com/office/drawing/2014/main" id="{6E5D2E5F-324C-4BC5-BAF4-B367ABFB54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7527" y="1003846"/>
            <a:ext cx="5019676" cy="5000227"/>
          </a:xfrm>
          <a:prstGeom prst="rect">
            <a:avLst/>
          </a:prstGeom>
        </p:spPr>
      </p:pic>
    </p:spTree>
    <p:extLst>
      <p:ext uri="{BB962C8B-B14F-4D97-AF65-F5344CB8AC3E}">
        <p14:creationId xmlns:p14="http://schemas.microsoft.com/office/powerpoint/2010/main" val="21174567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olo 4">
            <a:extLst>
              <a:ext uri="{FF2B5EF4-FFF2-40B4-BE49-F238E27FC236}">
                <a16:creationId xmlns:a16="http://schemas.microsoft.com/office/drawing/2014/main" id="{7B77861D-D33E-12C8-6ED2-3ABD90C6127D}"/>
              </a:ext>
            </a:extLst>
          </p:cNvPr>
          <p:cNvSpPr txBox="1">
            <a:spLocks/>
          </p:cNvSpPr>
          <p:nvPr/>
        </p:nvSpPr>
        <p:spPr>
          <a:xfrm>
            <a:off x="457199" y="276278"/>
            <a:ext cx="8760331" cy="825711"/>
          </a:xfrm>
          <a:prstGeom prst="rect">
            <a:avLst/>
          </a:prstGeom>
        </p:spPr>
        <p:txBody>
          <a:bodyPr vert="horz" lIns="0" tIns="0" rIns="0" bIns="0" rtlCol="0" anchor="ctr" anchorCtr="0">
            <a:normAutofit/>
          </a:bodyPr>
          <a:lstStyle>
            <a:lvl1pPr algn="l" defTabSz="457200" rtl="0" eaLnBrk="1" latinLnBrk="0" hangingPunct="1">
              <a:spcBef>
                <a:spcPct val="0"/>
              </a:spcBef>
              <a:buNone/>
              <a:defRPr sz="3400" kern="1200">
                <a:solidFill>
                  <a:schemeClr val="tx1"/>
                </a:solidFill>
                <a:latin typeface="+mj-lt"/>
                <a:ea typeface="+mj-ea"/>
                <a:cs typeface="+mj-cs"/>
              </a:defRPr>
            </a:lvl1pPr>
          </a:lstStyle>
          <a:p>
            <a:r>
              <a:rPr lang="it-IT" sz="2000" dirty="0"/>
              <a:t>RADDOPPIO FERROVIARIO TRATTA SEVESO – MEDA</a:t>
            </a:r>
          </a:p>
          <a:p>
            <a:r>
              <a:rPr lang="it-IT" sz="2000" dirty="0"/>
              <a:t>PLANIMETRIA NUOVE </a:t>
            </a:r>
            <a:r>
              <a:rPr lang="it-IT" sz="2000" dirty="0" err="1"/>
              <a:t>OPERE_Risoluzione</a:t>
            </a:r>
            <a:r>
              <a:rPr lang="it-IT" sz="2000" dirty="0"/>
              <a:t> interferenza collettore fognario</a:t>
            </a:r>
          </a:p>
        </p:txBody>
      </p:sp>
      <p:sp>
        <p:nvSpPr>
          <p:cNvPr id="3" name="Segnaposto testo 4">
            <a:extLst>
              <a:ext uri="{FF2B5EF4-FFF2-40B4-BE49-F238E27FC236}">
                <a16:creationId xmlns:a16="http://schemas.microsoft.com/office/drawing/2014/main" id="{7F70C928-6186-846F-6E15-A6FA19E7BA89}"/>
              </a:ext>
            </a:extLst>
          </p:cNvPr>
          <p:cNvSpPr>
            <a:spLocks noGrp="1"/>
          </p:cNvSpPr>
          <p:nvPr>
            <p:ph type="body" sz="quarter" idx="13"/>
          </p:nvPr>
        </p:nvSpPr>
        <p:spPr>
          <a:xfrm>
            <a:off x="457200" y="142135"/>
            <a:ext cx="8229600" cy="268287"/>
          </a:xfrm>
        </p:spPr>
        <p:txBody>
          <a:bodyPr vert="horz" lIns="0" tIns="0" rIns="0" bIns="0" rtlCol="0" anchor="ctr">
            <a:normAutofit fontScale="92500" lnSpcReduction="10000"/>
          </a:bodyPr>
          <a:lstStyle/>
          <a:p>
            <a:r>
              <a:rPr lang="it-IT" sz="1000" dirty="0">
                <a:solidFill>
                  <a:srgbClr val="005996"/>
                </a:solidFill>
              </a:rPr>
              <a:t>CONSIGLIO COMUNALE MEDA – 30 marzo 2023</a:t>
            </a:r>
            <a:r>
              <a:rPr lang="it-IT" sz="1000" dirty="0"/>
              <a:t/>
            </a:r>
            <a:br>
              <a:rPr lang="it-IT" sz="1000" dirty="0"/>
            </a:br>
            <a:endParaRPr lang="it-IT" sz="1000" dirty="0">
              <a:solidFill>
                <a:srgbClr val="005996"/>
              </a:solidFill>
            </a:endParaRPr>
          </a:p>
        </p:txBody>
      </p:sp>
      <p:pic>
        <p:nvPicPr>
          <p:cNvPr id="2" name="Immagine 1"/>
          <p:cNvPicPr>
            <a:picLocks noChangeAspect="1"/>
          </p:cNvPicPr>
          <p:nvPr/>
        </p:nvPicPr>
        <p:blipFill>
          <a:blip r:embed="rId3"/>
          <a:stretch>
            <a:fillRect/>
          </a:stretch>
        </p:blipFill>
        <p:spPr>
          <a:xfrm>
            <a:off x="1323975" y="1103870"/>
            <a:ext cx="6496050" cy="5124546"/>
          </a:xfrm>
          <a:prstGeom prst="rect">
            <a:avLst/>
          </a:prstGeom>
        </p:spPr>
      </p:pic>
    </p:spTree>
    <p:extLst>
      <p:ext uri="{BB962C8B-B14F-4D97-AF65-F5344CB8AC3E}">
        <p14:creationId xmlns:p14="http://schemas.microsoft.com/office/powerpoint/2010/main" val="12616774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olo 4">
            <a:extLst>
              <a:ext uri="{FF2B5EF4-FFF2-40B4-BE49-F238E27FC236}">
                <a16:creationId xmlns:a16="http://schemas.microsoft.com/office/drawing/2014/main" id="{7B77861D-D33E-12C8-6ED2-3ABD90C6127D}"/>
              </a:ext>
            </a:extLst>
          </p:cNvPr>
          <p:cNvSpPr txBox="1">
            <a:spLocks/>
          </p:cNvSpPr>
          <p:nvPr/>
        </p:nvSpPr>
        <p:spPr>
          <a:xfrm>
            <a:off x="457200" y="334222"/>
            <a:ext cx="8760331" cy="825711"/>
          </a:xfrm>
          <a:prstGeom prst="rect">
            <a:avLst/>
          </a:prstGeom>
        </p:spPr>
        <p:txBody>
          <a:bodyPr vert="horz" lIns="0" tIns="0" rIns="0" bIns="0" rtlCol="0" anchor="ctr" anchorCtr="0">
            <a:normAutofit/>
          </a:bodyPr>
          <a:lstStyle>
            <a:lvl1pPr algn="l" defTabSz="457200" rtl="0" eaLnBrk="1" latinLnBrk="0" hangingPunct="1">
              <a:spcBef>
                <a:spcPct val="0"/>
              </a:spcBef>
              <a:buNone/>
              <a:defRPr sz="3400" kern="1200">
                <a:solidFill>
                  <a:schemeClr val="tx1"/>
                </a:solidFill>
                <a:latin typeface="+mj-lt"/>
                <a:ea typeface="+mj-ea"/>
                <a:cs typeface="+mj-cs"/>
              </a:defRPr>
            </a:lvl1pPr>
          </a:lstStyle>
          <a:p>
            <a:r>
              <a:rPr lang="it-IT" sz="2000" dirty="0"/>
              <a:t>RADDOPPIO FERROVIARIO TRATTA SEVESO – MEDA</a:t>
            </a:r>
          </a:p>
          <a:p>
            <a:r>
              <a:rPr lang="it-IT" sz="2000" dirty="0"/>
              <a:t>PLANIMETRIA NUOVE </a:t>
            </a:r>
            <a:r>
              <a:rPr lang="it-IT" sz="2000" dirty="0" err="1"/>
              <a:t>OPERE_Risoluzione</a:t>
            </a:r>
            <a:r>
              <a:rPr lang="it-IT" sz="2000" dirty="0"/>
              <a:t> interferenza collettore fognario</a:t>
            </a:r>
          </a:p>
        </p:txBody>
      </p:sp>
      <p:sp>
        <p:nvSpPr>
          <p:cNvPr id="3" name="Segnaposto testo 4">
            <a:extLst>
              <a:ext uri="{FF2B5EF4-FFF2-40B4-BE49-F238E27FC236}">
                <a16:creationId xmlns:a16="http://schemas.microsoft.com/office/drawing/2014/main" id="{7F70C928-6186-846F-6E15-A6FA19E7BA89}"/>
              </a:ext>
            </a:extLst>
          </p:cNvPr>
          <p:cNvSpPr>
            <a:spLocks noGrp="1"/>
          </p:cNvSpPr>
          <p:nvPr>
            <p:ph type="body" sz="quarter" idx="13"/>
          </p:nvPr>
        </p:nvSpPr>
        <p:spPr>
          <a:xfrm>
            <a:off x="457200" y="142135"/>
            <a:ext cx="8229600" cy="268287"/>
          </a:xfrm>
        </p:spPr>
        <p:txBody>
          <a:bodyPr vert="horz" lIns="0" tIns="0" rIns="0" bIns="0" rtlCol="0" anchor="ctr">
            <a:normAutofit fontScale="92500" lnSpcReduction="10000"/>
          </a:bodyPr>
          <a:lstStyle/>
          <a:p>
            <a:r>
              <a:rPr lang="it-IT" sz="1000" dirty="0">
                <a:solidFill>
                  <a:srgbClr val="005996"/>
                </a:solidFill>
              </a:rPr>
              <a:t>CONSIGLIO COMUNALE MEDA – 30 marzo 2023</a:t>
            </a:r>
            <a:r>
              <a:rPr lang="it-IT" sz="1000" dirty="0"/>
              <a:t/>
            </a:r>
            <a:br>
              <a:rPr lang="it-IT" sz="1000" dirty="0"/>
            </a:br>
            <a:endParaRPr lang="it-IT" sz="1000" dirty="0">
              <a:solidFill>
                <a:srgbClr val="005996"/>
              </a:solidFill>
            </a:endParaRPr>
          </a:p>
        </p:txBody>
      </p:sp>
      <p:pic>
        <p:nvPicPr>
          <p:cNvPr id="7" name="Immagin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982" y="2085174"/>
            <a:ext cx="8770036" cy="2597921"/>
          </a:xfrm>
          <a:prstGeom prst="rect">
            <a:avLst/>
          </a:prstGeom>
        </p:spPr>
      </p:pic>
    </p:spTree>
    <p:extLst>
      <p:ext uri="{BB962C8B-B14F-4D97-AF65-F5344CB8AC3E}">
        <p14:creationId xmlns:p14="http://schemas.microsoft.com/office/powerpoint/2010/main" val="30432431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olo 4">
            <a:extLst>
              <a:ext uri="{FF2B5EF4-FFF2-40B4-BE49-F238E27FC236}">
                <a16:creationId xmlns:a16="http://schemas.microsoft.com/office/drawing/2014/main" id="{7B77861D-D33E-12C8-6ED2-3ABD90C6127D}"/>
              </a:ext>
            </a:extLst>
          </p:cNvPr>
          <p:cNvSpPr txBox="1">
            <a:spLocks/>
          </p:cNvSpPr>
          <p:nvPr/>
        </p:nvSpPr>
        <p:spPr>
          <a:xfrm>
            <a:off x="457200" y="334222"/>
            <a:ext cx="8760331" cy="825711"/>
          </a:xfrm>
          <a:prstGeom prst="rect">
            <a:avLst/>
          </a:prstGeom>
        </p:spPr>
        <p:txBody>
          <a:bodyPr vert="horz" lIns="0" tIns="0" rIns="0" bIns="0" rtlCol="0" anchor="ctr" anchorCtr="0">
            <a:normAutofit/>
          </a:bodyPr>
          <a:lstStyle>
            <a:lvl1pPr algn="l" defTabSz="457200" rtl="0" eaLnBrk="1" latinLnBrk="0" hangingPunct="1">
              <a:spcBef>
                <a:spcPct val="0"/>
              </a:spcBef>
              <a:buNone/>
              <a:defRPr sz="3400" kern="1200">
                <a:solidFill>
                  <a:schemeClr val="tx1"/>
                </a:solidFill>
                <a:latin typeface="+mj-lt"/>
                <a:ea typeface="+mj-ea"/>
                <a:cs typeface="+mj-cs"/>
              </a:defRPr>
            </a:lvl1pPr>
          </a:lstStyle>
          <a:p>
            <a:r>
              <a:rPr lang="it-IT" sz="2000" dirty="0"/>
              <a:t>RADDOPPIO FERROVIARIO TRATTA SEVESO – MEDA</a:t>
            </a:r>
          </a:p>
          <a:p>
            <a:r>
              <a:rPr lang="it-IT" sz="2000" dirty="0"/>
              <a:t>PLANIMETRIA NUOVE </a:t>
            </a:r>
            <a:r>
              <a:rPr lang="it-IT" sz="2000" dirty="0" err="1"/>
              <a:t>OPERE_Riqualifica</a:t>
            </a:r>
            <a:r>
              <a:rPr lang="it-IT" sz="2000" dirty="0"/>
              <a:t> piazza della Chiesa</a:t>
            </a:r>
          </a:p>
        </p:txBody>
      </p:sp>
      <p:sp>
        <p:nvSpPr>
          <p:cNvPr id="3" name="Segnaposto testo 4">
            <a:extLst>
              <a:ext uri="{FF2B5EF4-FFF2-40B4-BE49-F238E27FC236}">
                <a16:creationId xmlns:a16="http://schemas.microsoft.com/office/drawing/2014/main" id="{7F70C928-6186-846F-6E15-A6FA19E7BA89}"/>
              </a:ext>
            </a:extLst>
          </p:cNvPr>
          <p:cNvSpPr>
            <a:spLocks noGrp="1"/>
          </p:cNvSpPr>
          <p:nvPr>
            <p:ph type="body" sz="quarter" idx="13"/>
          </p:nvPr>
        </p:nvSpPr>
        <p:spPr>
          <a:xfrm>
            <a:off x="457200" y="142135"/>
            <a:ext cx="8229600" cy="268287"/>
          </a:xfrm>
        </p:spPr>
        <p:txBody>
          <a:bodyPr vert="horz" lIns="0" tIns="0" rIns="0" bIns="0" rtlCol="0" anchor="ctr">
            <a:normAutofit fontScale="92500" lnSpcReduction="10000"/>
          </a:bodyPr>
          <a:lstStyle/>
          <a:p>
            <a:r>
              <a:rPr lang="it-IT" sz="1000" dirty="0">
                <a:solidFill>
                  <a:srgbClr val="005996"/>
                </a:solidFill>
              </a:rPr>
              <a:t>CONSIGLIO COMUNALE MEDA – 30 marzo 2023</a:t>
            </a:r>
            <a:r>
              <a:rPr lang="it-IT" sz="1000" dirty="0"/>
              <a:t/>
            </a:r>
            <a:br>
              <a:rPr lang="it-IT" sz="1000" dirty="0"/>
            </a:br>
            <a:endParaRPr lang="it-IT" sz="1000" dirty="0">
              <a:solidFill>
                <a:srgbClr val="005996"/>
              </a:solidFill>
            </a:endParaRPr>
          </a:p>
        </p:txBody>
      </p:sp>
      <p:pic>
        <p:nvPicPr>
          <p:cNvPr id="2" name="Immagine 1"/>
          <p:cNvPicPr>
            <a:picLocks noChangeAspect="1"/>
          </p:cNvPicPr>
          <p:nvPr/>
        </p:nvPicPr>
        <p:blipFill>
          <a:blip r:embed="rId3"/>
          <a:stretch>
            <a:fillRect/>
          </a:stretch>
        </p:blipFill>
        <p:spPr>
          <a:xfrm>
            <a:off x="457200" y="3654399"/>
            <a:ext cx="8229600" cy="2513473"/>
          </a:xfrm>
          <a:prstGeom prst="rect">
            <a:avLst/>
          </a:prstGeom>
        </p:spPr>
      </p:pic>
      <p:pic>
        <p:nvPicPr>
          <p:cNvPr id="5" name="Immagine 4"/>
          <p:cNvPicPr>
            <a:picLocks noChangeAspect="1"/>
          </p:cNvPicPr>
          <p:nvPr/>
        </p:nvPicPr>
        <p:blipFill>
          <a:blip r:embed="rId4"/>
          <a:stretch>
            <a:fillRect/>
          </a:stretch>
        </p:blipFill>
        <p:spPr>
          <a:xfrm>
            <a:off x="457200" y="1159933"/>
            <a:ext cx="8229600" cy="2470917"/>
          </a:xfrm>
          <a:prstGeom prst="rect">
            <a:avLst/>
          </a:prstGeom>
        </p:spPr>
      </p:pic>
      <p:sp>
        <p:nvSpPr>
          <p:cNvPr id="8" name="Fumetto 1 40">
            <a:extLst>
              <a:ext uri="{FF2B5EF4-FFF2-40B4-BE49-F238E27FC236}">
                <a16:creationId xmlns:a16="http://schemas.microsoft.com/office/drawing/2014/main" id="{BC7DF1C4-406D-4ECD-A702-E30CAF05BCA8}"/>
              </a:ext>
            </a:extLst>
          </p:cNvPr>
          <p:cNvSpPr/>
          <p:nvPr/>
        </p:nvSpPr>
        <p:spPr>
          <a:xfrm>
            <a:off x="457200" y="3663576"/>
            <a:ext cx="3447288" cy="716785"/>
          </a:xfrm>
          <a:prstGeom prst="wedgeRectCallout">
            <a:avLst>
              <a:gd name="adj1" fmla="val 32209"/>
              <a:gd name="adj2" fmla="val 142828"/>
            </a:avLst>
          </a:prstGeom>
          <a:solidFill>
            <a:schemeClr val="bg1"/>
          </a:solidFill>
          <a:ln>
            <a:solidFill>
              <a:schemeClr val="accent6">
                <a:lumMod val="25000"/>
                <a:lumOff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171450" indent="-171450" algn="ctr">
              <a:buFont typeface="Arial" panose="020B0604020202020204" pitchFamily="34" charset="0"/>
              <a:buChar char="•"/>
            </a:pPr>
            <a:r>
              <a:rPr lang="it-IT" sz="1100" b="1" dirty="0">
                <a:solidFill>
                  <a:schemeClr val="accent6">
                    <a:lumMod val="75000"/>
                    <a:lumOff val="25000"/>
                  </a:schemeClr>
                </a:solidFill>
              </a:rPr>
              <a:t>Esproprio definitivo</a:t>
            </a:r>
          </a:p>
          <a:p>
            <a:pPr algn="ctr"/>
            <a:r>
              <a:rPr lang="it-IT" sz="1100" b="1" dirty="0">
                <a:solidFill>
                  <a:schemeClr val="accent6">
                    <a:lumMod val="75000"/>
                    <a:lumOff val="25000"/>
                  </a:schemeClr>
                </a:solidFill>
              </a:rPr>
              <a:t>circa 3,50 m per uno sviluppo di circa 100 m (per raddoppio ferroviario)</a:t>
            </a:r>
          </a:p>
          <a:p>
            <a:pPr algn="ctr"/>
            <a:r>
              <a:rPr lang="it-IT" sz="1100" b="1" dirty="0">
                <a:solidFill>
                  <a:schemeClr val="accent6">
                    <a:lumMod val="75000"/>
                    <a:lumOff val="25000"/>
                  </a:schemeClr>
                </a:solidFill>
              </a:rPr>
              <a:t>Circa 4,00 m per uno sviluppo di circa 70 m (lato chiesa)</a:t>
            </a:r>
            <a:endParaRPr lang="it-IT" sz="1400" dirty="0">
              <a:solidFill>
                <a:schemeClr val="accent6">
                  <a:lumMod val="75000"/>
                  <a:lumOff val="25000"/>
                </a:schemeClr>
              </a:solidFill>
            </a:endParaRPr>
          </a:p>
        </p:txBody>
      </p:sp>
    </p:spTree>
    <p:extLst>
      <p:ext uri="{BB962C8B-B14F-4D97-AF65-F5344CB8AC3E}">
        <p14:creationId xmlns:p14="http://schemas.microsoft.com/office/powerpoint/2010/main" val="41103407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olo 4">
            <a:extLst>
              <a:ext uri="{FF2B5EF4-FFF2-40B4-BE49-F238E27FC236}">
                <a16:creationId xmlns:a16="http://schemas.microsoft.com/office/drawing/2014/main" id="{7B77861D-D33E-12C8-6ED2-3ABD90C6127D}"/>
              </a:ext>
            </a:extLst>
          </p:cNvPr>
          <p:cNvSpPr txBox="1">
            <a:spLocks/>
          </p:cNvSpPr>
          <p:nvPr/>
        </p:nvSpPr>
        <p:spPr>
          <a:xfrm>
            <a:off x="457200" y="334222"/>
            <a:ext cx="8760331" cy="825711"/>
          </a:xfrm>
          <a:prstGeom prst="rect">
            <a:avLst/>
          </a:prstGeom>
        </p:spPr>
        <p:txBody>
          <a:bodyPr vert="horz" lIns="0" tIns="0" rIns="0" bIns="0" rtlCol="0" anchor="ctr" anchorCtr="0">
            <a:normAutofit/>
          </a:bodyPr>
          <a:lstStyle>
            <a:lvl1pPr algn="l" defTabSz="457200" rtl="0" eaLnBrk="1" latinLnBrk="0" hangingPunct="1">
              <a:spcBef>
                <a:spcPct val="0"/>
              </a:spcBef>
              <a:buNone/>
              <a:defRPr sz="3400" kern="1200">
                <a:solidFill>
                  <a:schemeClr val="tx1"/>
                </a:solidFill>
                <a:latin typeface="+mj-lt"/>
                <a:ea typeface="+mj-ea"/>
                <a:cs typeface="+mj-cs"/>
              </a:defRPr>
            </a:lvl1pPr>
          </a:lstStyle>
          <a:p>
            <a:r>
              <a:rPr lang="it-IT" sz="2000" dirty="0"/>
              <a:t>RADDOPPIO FERROVIARIO TRATTA SEVESO – MEDA</a:t>
            </a:r>
          </a:p>
          <a:p>
            <a:r>
              <a:rPr lang="it-IT" sz="2000" dirty="0"/>
              <a:t>PLANIMETRIA NUOVE </a:t>
            </a:r>
            <a:r>
              <a:rPr lang="it-IT" sz="2000" dirty="0" err="1"/>
              <a:t>OPERE_Riqualifica</a:t>
            </a:r>
            <a:r>
              <a:rPr lang="it-IT" sz="2000" dirty="0"/>
              <a:t> piazza della Chiesa</a:t>
            </a:r>
          </a:p>
        </p:txBody>
      </p:sp>
      <p:sp>
        <p:nvSpPr>
          <p:cNvPr id="3" name="Segnaposto testo 4">
            <a:extLst>
              <a:ext uri="{FF2B5EF4-FFF2-40B4-BE49-F238E27FC236}">
                <a16:creationId xmlns:a16="http://schemas.microsoft.com/office/drawing/2014/main" id="{7F70C928-6186-846F-6E15-A6FA19E7BA89}"/>
              </a:ext>
            </a:extLst>
          </p:cNvPr>
          <p:cNvSpPr>
            <a:spLocks noGrp="1"/>
          </p:cNvSpPr>
          <p:nvPr>
            <p:ph type="body" sz="quarter" idx="13"/>
          </p:nvPr>
        </p:nvSpPr>
        <p:spPr>
          <a:xfrm>
            <a:off x="457200" y="142135"/>
            <a:ext cx="8229600" cy="268287"/>
          </a:xfrm>
        </p:spPr>
        <p:txBody>
          <a:bodyPr vert="horz" lIns="0" tIns="0" rIns="0" bIns="0" rtlCol="0" anchor="ctr">
            <a:normAutofit fontScale="92500" lnSpcReduction="10000"/>
          </a:bodyPr>
          <a:lstStyle/>
          <a:p>
            <a:r>
              <a:rPr lang="it-IT" sz="1000" dirty="0">
                <a:solidFill>
                  <a:srgbClr val="005996"/>
                </a:solidFill>
              </a:rPr>
              <a:t>CONSIGLIO COMUNALE MEDA – 30 marzo 2023</a:t>
            </a:r>
            <a:r>
              <a:rPr lang="it-IT" sz="1000" dirty="0"/>
              <a:t/>
            </a:r>
            <a:br>
              <a:rPr lang="it-IT" sz="1000" dirty="0"/>
            </a:br>
            <a:endParaRPr lang="it-IT" sz="1000" dirty="0">
              <a:solidFill>
                <a:srgbClr val="005996"/>
              </a:solidFill>
            </a:endParaRPr>
          </a:p>
        </p:txBody>
      </p:sp>
      <p:pic>
        <p:nvPicPr>
          <p:cNvPr id="4" name="Immagine 3"/>
          <p:cNvPicPr>
            <a:picLocks noChangeAspect="1"/>
          </p:cNvPicPr>
          <p:nvPr/>
        </p:nvPicPr>
        <p:blipFill>
          <a:blip r:embed="rId3"/>
          <a:stretch>
            <a:fillRect/>
          </a:stretch>
        </p:blipFill>
        <p:spPr>
          <a:xfrm>
            <a:off x="1312164" y="1269571"/>
            <a:ext cx="6519672" cy="2480094"/>
          </a:xfrm>
          <a:prstGeom prst="rect">
            <a:avLst/>
          </a:prstGeom>
        </p:spPr>
      </p:pic>
      <p:pic>
        <p:nvPicPr>
          <p:cNvPr id="6" name="Immagine 5"/>
          <p:cNvPicPr>
            <a:picLocks noChangeAspect="1"/>
          </p:cNvPicPr>
          <p:nvPr/>
        </p:nvPicPr>
        <p:blipFill>
          <a:blip r:embed="rId4"/>
          <a:stretch>
            <a:fillRect/>
          </a:stretch>
        </p:blipFill>
        <p:spPr>
          <a:xfrm>
            <a:off x="1289970" y="3749665"/>
            <a:ext cx="6519672" cy="2490303"/>
          </a:xfrm>
          <a:prstGeom prst="rect">
            <a:avLst/>
          </a:prstGeom>
        </p:spPr>
      </p:pic>
    </p:spTree>
    <p:extLst>
      <p:ext uri="{BB962C8B-B14F-4D97-AF65-F5344CB8AC3E}">
        <p14:creationId xmlns:p14="http://schemas.microsoft.com/office/powerpoint/2010/main" val="9825139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ctrTitle"/>
          </p:nvPr>
        </p:nvSpPr>
        <p:spPr>
          <a:xfrm>
            <a:off x="457203" y="1137448"/>
            <a:ext cx="7512421" cy="589770"/>
          </a:xfrm>
        </p:spPr>
        <p:txBody>
          <a:bodyPr vert="horz" lIns="0" tIns="0" rIns="0" bIns="0" rtlCol="0" anchor="b" anchorCtr="0">
            <a:normAutofit fontScale="90000"/>
          </a:bodyPr>
          <a:lstStyle/>
          <a:p>
            <a:pPr defTabSz="424379"/>
            <a:r>
              <a:rPr lang="it-IT" sz="3387" dirty="0"/>
              <a:t>INTERVENTI RICADENTI NEL COMUNE DI MEDA</a:t>
            </a:r>
          </a:p>
        </p:txBody>
      </p:sp>
      <p:sp>
        <p:nvSpPr>
          <p:cNvPr id="6" name="Segnaposto contenuto 5"/>
          <p:cNvSpPr>
            <a:spLocks noGrp="1"/>
          </p:cNvSpPr>
          <p:nvPr>
            <p:ph type="subTitle" idx="1"/>
          </p:nvPr>
        </p:nvSpPr>
        <p:spPr>
          <a:xfrm>
            <a:off x="457204" y="2849078"/>
            <a:ext cx="6222730" cy="2766347"/>
          </a:xfrm>
        </p:spPr>
        <p:txBody>
          <a:bodyPr>
            <a:normAutofit/>
          </a:bodyPr>
          <a:lstStyle/>
          <a:p>
            <a:pPr marL="195709" indent="-195709">
              <a:buFont typeface="Arial" pitchFamily="34" charset="0"/>
              <a:buChar char="•"/>
            </a:pPr>
            <a:r>
              <a:rPr lang="it-IT" sz="2500" dirty="0"/>
              <a:t>Inquadramento raddoppio ferroviario Seveso-Meda</a:t>
            </a:r>
          </a:p>
          <a:p>
            <a:pPr marL="195709" indent="-195709">
              <a:buFont typeface="Arial" pitchFamily="34" charset="0"/>
              <a:buChar char="•"/>
            </a:pPr>
            <a:r>
              <a:rPr lang="it-IT" dirty="0">
                <a:solidFill>
                  <a:schemeClr val="tx1">
                    <a:lumMod val="65000"/>
                  </a:schemeClr>
                </a:solidFill>
              </a:rPr>
              <a:t>Focus sulle opere raddoppio ferroviario</a:t>
            </a:r>
          </a:p>
          <a:p>
            <a:pPr marL="195709" indent="-195709">
              <a:buFont typeface="Arial" pitchFamily="34" charset="0"/>
              <a:buChar char="•"/>
            </a:pPr>
            <a:r>
              <a:rPr lang="it-IT" dirty="0">
                <a:solidFill>
                  <a:schemeClr val="tx1">
                    <a:lumMod val="65000"/>
                  </a:schemeClr>
                </a:solidFill>
              </a:rPr>
              <a:t>Futuro sottopasso via Cadorna via Seveso</a:t>
            </a:r>
          </a:p>
          <a:p>
            <a:pPr marL="195709" indent="-195709">
              <a:buFont typeface="Arial" pitchFamily="34" charset="0"/>
              <a:buChar char="•"/>
            </a:pPr>
            <a:r>
              <a:rPr lang="it-IT" dirty="0">
                <a:solidFill>
                  <a:schemeClr val="tx1">
                    <a:lumMod val="65000"/>
                  </a:schemeClr>
                </a:solidFill>
              </a:rPr>
              <a:t>Focus sulle opere di via Cadorna via Seveso</a:t>
            </a:r>
          </a:p>
          <a:p>
            <a:endParaRPr lang="it-IT" dirty="0"/>
          </a:p>
        </p:txBody>
      </p:sp>
    </p:spTree>
    <p:extLst>
      <p:ext uri="{BB962C8B-B14F-4D97-AF65-F5344CB8AC3E}">
        <p14:creationId xmlns:p14="http://schemas.microsoft.com/office/powerpoint/2010/main" val="471088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olo 4">
            <a:extLst>
              <a:ext uri="{FF2B5EF4-FFF2-40B4-BE49-F238E27FC236}">
                <a16:creationId xmlns:a16="http://schemas.microsoft.com/office/drawing/2014/main" id="{7B77861D-D33E-12C8-6ED2-3ABD90C6127D}"/>
              </a:ext>
            </a:extLst>
          </p:cNvPr>
          <p:cNvSpPr txBox="1">
            <a:spLocks/>
          </p:cNvSpPr>
          <p:nvPr/>
        </p:nvSpPr>
        <p:spPr>
          <a:xfrm>
            <a:off x="457200" y="334222"/>
            <a:ext cx="8760331" cy="825711"/>
          </a:xfrm>
          <a:prstGeom prst="rect">
            <a:avLst/>
          </a:prstGeom>
        </p:spPr>
        <p:txBody>
          <a:bodyPr vert="horz" lIns="0" tIns="0" rIns="0" bIns="0" rtlCol="0" anchor="ctr" anchorCtr="0">
            <a:normAutofit/>
          </a:bodyPr>
          <a:lstStyle>
            <a:lvl1pPr algn="l" defTabSz="457200" rtl="0" eaLnBrk="1" latinLnBrk="0" hangingPunct="1">
              <a:spcBef>
                <a:spcPct val="0"/>
              </a:spcBef>
              <a:buNone/>
              <a:defRPr sz="3400" kern="1200">
                <a:solidFill>
                  <a:schemeClr val="tx1"/>
                </a:solidFill>
                <a:latin typeface="+mj-lt"/>
                <a:ea typeface="+mj-ea"/>
                <a:cs typeface="+mj-cs"/>
              </a:defRPr>
            </a:lvl1pPr>
          </a:lstStyle>
          <a:p>
            <a:r>
              <a:rPr lang="it-IT" sz="2000" dirty="0"/>
              <a:t>RADDOPPIO FERROVIARIO TRATTA SEVESO – MEDA</a:t>
            </a:r>
          </a:p>
          <a:p>
            <a:r>
              <a:rPr lang="it-IT" sz="2000" dirty="0"/>
              <a:t>PLANIMETRIA NUOVE </a:t>
            </a:r>
            <a:r>
              <a:rPr lang="it-IT" sz="2000" dirty="0" err="1"/>
              <a:t>OPERE_Nuovo</a:t>
            </a:r>
            <a:r>
              <a:rPr lang="it-IT" sz="2000" dirty="0"/>
              <a:t> locale tecnologico</a:t>
            </a:r>
          </a:p>
        </p:txBody>
      </p:sp>
      <p:sp>
        <p:nvSpPr>
          <p:cNvPr id="3" name="Segnaposto testo 4">
            <a:extLst>
              <a:ext uri="{FF2B5EF4-FFF2-40B4-BE49-F238E27FC236}">
                <a16:creationId xmlns:a16="http://schemas.microsoft.com/office/drawing/2014/main" id="{7F70C928-6186-846F-6E15-A6FA19E7BA89}"/>
              </a:ext>
            </a:extLst>
          </p:cNvPr>
          <p:cNvSpPr>
            <a:spLocks noGrp="1"/>
          </p:cNvSpPr>
          <p:nvPr>
            <p:ph type="body" sz="quarter" idx="13"/>
          </p:nvPr>
        </p:nvSpPr>
        <p:spPr>
          <a:xfrm>
            <a:off x="457200" y="142135"/>
            <a:ext cx="8229600" cy="268287"/>
          </a:xfrm>
        </p:spPr>
        <p:txBody>
          <a:bodyPr vert="horz" lIns="0" tIns="0" rIns="0" bIns="0" rtlCol="0" anchor="ctr">
            <a:normAutofit fontScale="92500" lnSpcReduction="10000"/>
          </a:bodyPr>
          <a:lstStyle/>
          <a:p>
            <a:r>
              <a:rPr lang="it-IT" sz="1000" dirty="0">
                <a:solidFill>
                  <a:srgbClr val="005996"/>
                </a:solidFill>
              </a:rPr>
              <a:t>CONSIGLIO COMUNALE MEDA – 30 marzo 2023</a:t>
            </a:r>
            <a:r>
              <a:rPr lang="it-IT" sz="1000" dirty="0"/>
              <a:t/>
            </a:r>
            <a:br>
              <a:rPr lang="it-IT" sz="1000" dirty="0"/>
            </a:br>
            <a:endParaRPr lang="it-IT" sz="1000" dirty="0">
              <a:solidFill>
                <a:srgbClr val="005996"/>
              </a:solidFill>
            </a:endParaRPr>
          </a:p>
        </p:txBody>
      </p:sp>
      <p:pic>
        <p:nvPicPr>
          <p:cNvPr id="2" name="Immagine 1"/>
          <p:cNvPicPr>
            <a:picLocks noChangeAspect="1"/>
          </p:cNvPicPr>
          <p:nvPr/>
        </p:nvPicPr>
        <p:blipFill>
          <a:blip r:embed="rId3"/>
          <a:stretch>
            <a:fillRect/>
          </a:stretch>
        </p:blipFill>
        <p:spPr>
          <a:xfrm>
            <a:off x="457201" y="1159933"/>
            <a:ext cx="3836126" cy="2774111"/>
          </a:xfrm>
          <a:prstGeom prst="rect">
            <a:avLst/>
          </a:prstGeom>
        </p:spPr>
      </p:pic>
      <p:pic>
        <p:nvPicPr>
          <p:cNvPr id="5" name="Immagine 4"/>
          <p:cNvPicPr>
            <a:picLocks noChangeAspect="1"/>
          </p:cNvPicPr>
          <p:nvPr/>
        </p:nvPicPr>
        <p:blipFill>
          <a:blip r:embed="rId4"/>
          <a:stretch>
            <a:fillRect/>
          </a:stretch>
        </p:blipFill>
        <p:spPr>
          <a:xfrm>
            <a:off x="4293327" y="3159889"/>
            <a:ext cx="4101736" cy="2942258"/>
          </a:xfrm>
          <a:prstGeom prst="rect">
            <a:avLst/>
          </a:prstGeom>
        </p:spPr>
      </p:pic>
    </p:spTree>
    <p:extLst>
      <p:ext uri="{BB962C8B-B14F-4D97-AF65-F5344CB8AC3E}">
        <p14:creationId xmlns:p14="http://schemas.microsoft.com/office/powerpoint/2010/main" val="29818806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2"/>
          <p:cNvSpPr txBox="1">
            <a:spLocks/>
          </p:cNvSpPr>
          <p:nvPr/>
        </p:nvSpPr>
        <p:spPr>
          <a:xfrm>
            <a:off x="318977" y="413280"/>
            <a:ext cx="8474149" cy="507777"/>
          </a:xfrm>
          <a:prstGeom prst="rect">
            <a:avLst/>
          </a:prstGeom>
        </p:spPr>
        <p:txBody>
          <a:bodyPr vert="horz" lIns="0" tIns="0" rIns="0" bIns="0" rtlCol="0" anchor="ctr" anchorCtr="0">
            <a:noAutofit/>
          </a:bodyPr>
          <a:lstStyle>
            <a:defPPr>
              <a:defRPr lang="it-IT"/>
            </a:defPPr>
            <a:lvl1pPr>
              <a:spcBef>
                <a:spcPct val="0"/>
              </a:spcBef>
              <a:buNone/>
              <a:defRPr sz="3200">
                <a:latin typeface="+mj-lt"/>
                <a:ea typeface="+mj-ea"/>
                <a:cs typeface="+mj-cs"/>
              </a:defRPr>
            </a:lvl1pPr>
          </a:lstStyle>
          <a:p>
            <a:pPr algn="ctr"/>
            <a:r>
              <a:rPr kumimoji="0" lang="it-IT" sz="3000" b="0" i="0" u="none" strike="noStrike" kern="1200" cap="none" spc="0" normalizeH="0" baseline="0" noProof="0" dirty="0">
                <a:ln>
                  <a:noFill/>
                </a:ln>
                <a:solidFill>
                  <a:srgbClr val="005996"/>
                </a:solidFill>
                <a:effectLst/>
                <a:uLnTx/>
                <a:uFillTx/>
                <a:latin typeface="Calibri"/>
                <a:ea typeface="+mj-ea"/>
                <a:cs typeface="+mj-cs"/>
              </a:rPr>
              <a:t>            </a:t>
            </a:r>
            <a:br>
              <a:rPr kumimoji="0" lang="it-IT" sz="3000" b="0" i="0" u="none" strike="noStrike" kern="1200" cap="none" spc="0" normalizeH="0" baseline="0" noProof="0" dirty="0">
                <a:ln>
                  <a:noFill/>
                </a:ln>
                <a:solidFill>
                  <a:srgbClr val="005996"/>
                </a:solidFill>
                <a:effectLst/>
                <a:uLnTx/>
                <a:uFillTx/>
                <a:latin typeface="Calibri"/>
                <a:ea typeface="+mj-ea"/>
                <a:cs typeface="+mj-cs"/>
              </a:rPr>
            </a:br>
            <a:endParaRPr kumimoji="0" lang="it-IT" sz="3000" b="0" i="0" u="none" strike="noStrike" kern="1200" cap="none" spc="0" normalizeH="0" baseline="0" noProof="0" dirty="0">
              <a:ln>
                <a:noFill/>
              </a:ln>
              <a:solidFill>
                <a:srgbClr val="005996"/>
              </a:solidFill>
              <a:effectLst/>
              <a:uLnTx/>
              <a:uFillTx/>
              <a:latin typeface="Calibri"/>
              <a:ea typeface="+mj-ea"/>
              <a:cs typeface="+mj-cs"/>
            </a:endParaRPr>
          </a:p>
        </p:txBody>
      </p:sp>
      <p:sp>
        <p:nvSpPr>
          <p:cNvPr id="4" name="Segnaposto testo 4">
            <a:extLst>
              <a:ext uri="{FF2B5EF4-FFF2-40B4-BE49-F238E27FC236}">
                <a16:creationId xmlns:a16="http://schemas.microsoft.com/office/drawing/2014/main" id="{A9CFF0C5-5800-563C-10C4-1943E5FE5AAA}"/>
              </a:ext>
            </a:extLst>
          </p:cNvPr>
          <p:cNvSpPr>
            <a:spLocks noGrp="1"/>
          </p:cNvSpPr>
          <p:nvPr>
            <p:ph type="body" sz="quarter" idx="13"/>
          </p:nvPr>
        </p:nvSpPr>
        <p:spPr>
          <a:xfrm>
            <a:off x="494871" y="26102"/>
            <a:ext cx="8229600" cy="268287"/>
          </a:xfrm>
        </p:spPr>
        <p:txBody>
          <a:bodyPr vert="horz" lIns="0" tIns="0" rIns="0" bIns="0" rtlCol="0" anchor="ctr"/>
          <a:lstStyle/>
          <a:p>
            <a:pPr algn="just"/>
            <a:r>
              <a:rPr lang="it-IT" sz="1000" dirty="0">
                <a:solidFill>
                  <a:srgbClr val="005996"/>
                </a:solidFill>
              </a:rPr>
              <a:t>CONSIGLIO COMUNALE MEDA – 30 marzo 2023</a:t>
            </a:r>
          </a:p>
        </p:txBody>
      </p:sp>
      <p:graphicFrame>
        <p:nvGraphicFramePr>
          <p:cNvPr id="2" name="Tabella 1"/>
          <p:cNvGraphicFramePr>
            <a:graphicFrameLocks noGrp="1"/>
          </p:cNvGraphicFramePr>
          <p:nvPr>
            <p:extLst>
              <p:ext uri="{D42A27DB-BD31-4B8C-83A1-F6EECF244321}">
                <p14:modId xmlns:p14="http://schemas.microsoft.com/office/powerpoint/2010/main" val="3600003330"/>
              </p:ext>
            </p:extLst>
          </p:nvPr>
        </p:nvGraphicFramePr>
        <p:xfrm>
          <a:off x="506581" y="3282696"/>
          <a:ext cx="8175980" cy="2819400"/>
        </p:xfrm>
        <a:graphic>
          <a:graphicData uri="http://schemas.openxmlformats.org/drawingml/2006/table">
            <a:tbl>
              <a:tblPr firstRow="1" bandRow="1">
                <a:tableStyleId>{073A0DAA-6AF3-43AB-8588-CEC1D06C72B9}</a:tableStyleId>
              </a:tblPr>
              <a:tblGrid>
                <a:gridCol w="4087990">
                  <a:extLst>
                    <a:ext uri="{9D8B030D-6E8A-4147-A177-3AD203B41FA5}">
                      <a16:colId xmlns:a16="http://schemas.microsoft.com/office/drawing/2014/main" val="375713531"/>
                    </a:ext>
                  </a:extLst>
                </a:gridCol>
                <a:gridCol w="4087990">
                  <a:extLst>
                    <a:ext uri="{9D8B030D-6E8A-4147-A177-3AD203B41FA5}">
                      <a16:colId xmlns:a16="http://schemas.microsoft.com/office/drawing/2014/main" val="650223297"/>
                    </a:ext>
                  </a:extLst>
                </a:gridCol>
              </a:tblGrid>
              <a:tr h="268224">
                <a:tc>
                  <a:txBody>
                    <a:bodyPr/>
                    <a:lstStyle/>
                    <a:p>
                      <a:endParaRPr lang="it-IT" dirty="0"/>
                    </a:p>
                  </a:txBody>
                  <a:tcPr/>
                </a:tc>
                <a:tc>
                  <a:txBody>
                    <a:bodyPr/>
                    <a:lstStyle/>
                    <a:p>
                      <a:endParaRPr lang="it-IT" dirty="0"/>
                    </a:p>
                  </a:txBody>
                  <a:tcPr/>
                </a:tc>
                <a:extLst>
                  <a:ext uri="{0D108BD9-81ED-4DB2-BD59-A6C34878D82A}">
                    <a16:rowId xmlns:a16="http://schemas.microsoft.com/office/drawing/2014/main" val="4052368898"/>
                  </a:ext>
                </a:extLst>
              </a:tr>
              <a:tr h="370840">
                <a:tc>
                  <a:txBody>
                    <a:bodyPr/>
                    <a:lstStyle/>
                    <a:p>
                      <a:endParaRPr lang="it-IT"/>
                    </a:p>
                  </a:txBody>
                  <a:tcPr/>
                </a:tc>
                <a:tc>
                  <a:txBody>
                    <a:bodyPr/>
                    <a:lstStyle/>
                    <a:p>
                      <a:endParaRPr lang="it-IT"/>
                    </a:p>
                  </a:txBody>
                  <a:tcPr/>
                </a:tc>
                <a:extLst>
                  <a:ext uri="{0D108BD9-81ED-4DB2-BD59-A6C34878D82A}">
                    <a16:rowId xmlns:a16="http://schemas.microsoft.com/office/drawing/2014/main" val="2439272193"/>
                  </a:ext>
                </a:extLst>
              </a:tr>
              <a:tr h="370840">
                <a:tc>
                  <a:txBody>
                    <a:bodyPr/>
                    <a:lstStyle/>
                    <a:p>
                      <a:pPr algn="ctr"/>
                      <a:r>
                        <a:rPr lang="it-IT" dirty="0"/>
                        <a:t>FINANZIAMENTO</a:t>
                      </a:r>
                      <a:r>
                        <a:rPr lang="it-IT" baseline="0" dirty="0"/>
                        <a:t> COMPLESSIVO</a:t>
                      </a:r>
                      <a:endParaRPr lang="it-IT" dirty="0"/>
                    </a:p>
                  </a:txBody>
                  <a:tcPr/>
                </a:tc>
                <a:tc>
                  <a:txBody>
                    <a:bodyPr/>
                    <a:lstStyle/>
                    <a:p>
                      <a:pPr algn="ctr"/>
                      <a:r>
                        <a:rPr lang="it-IT" sz="1800" b="0" kern="1200" dirty="0">
                          <a:solidFill>
                            <a:schemeClr val="dk1"/>
                          </a:solidFill>
                          <a:effectLst/>
                          <a:latin typeface="+mn-lt"/>
                          <a:ea typeface="+mn-ea"/>
                          <a:cs typeface="+mn-cs"/>
                        </a:rPr>
                        <a:t>€ 63 M€</a:t>
                      </a:r>
                      <a:endParaRPr lang="it-IT" b="0" dirty="0"/>
                    </a:p>
                  </a:txBody>
                  <a:tcPr/>
                </a:tc>
                <a:extLst>
                  <a:ext uri="{0D108BD9-81ED-4DB2-BD59-A6C34878D82A}">
                    <a16:rowId xmlns:a16="http://schemas.microsoft.com/office/drawing/2014/main" val="1397601595"/>
                  </a:ext>
                </a:extLst>
              </a:tr>
              <a:tr h="370840">
                <a:tc>
                  <a:txBody>
                    <a:bodyPr/>
                    <a:lstStyle/>
                    <a:p>
                      <a:pPr algn="ctr"/>
                      <a:r>
                        <a:rPr lang="it-IT" dirty="0"/>
                        <a:t>IMPORTO LAVORI (netto)</a:t>
                      </a:r>
                    </a:p>
                  </a:txBody>
                  <a:tcPr/>
                </a:tc>
                <a:tc>
                  <a:txBody>
                    <a:bodyPr/>
                    <a:lstStyle/>
                    <a:p>
                      <a:pPr algn="ctr"/>
                      <a:r>
                        <a:rPr lang="it-IT" sz="1800" b="0" kern="1200" dirty="0">
                          <a:solidFill>
                            <a:schemeClr val="dk1"/>
                          </a:solidFill>
                          <a:effectLst/>
                          <a:latin typeface="+mn-lt"/>
                          <a:ea typeface="+mn-ea"/>
                          <a:cs typeface="+mn-cs"/>
                        </a:rPr>
                        <a:t>44 M€ </a:t>
                      </a:r>
                      <a:r>
                        <a:rPr lang="it-IT" sz="1400" b="0" kern="1200" dirty="0">
                          <a:solidFill>
                            <a:schemeClr val="dk1"/>
                          </a:solidFill>
                          <a:effectLst/>
                          <a:latin typeface="+mn-lt"/>
                          <a:ea typeface="+mn-ea"/>
                          <a:cs typeface="+mn-cs"/>
                        </a:rPr>
                        <a:t>(di cui 15 M€ per la tratta Seveso–Meda)</a:t>
                      </a:r>
                      <a:r>
                        <a:rPr lang="it-IT" sz="1800" b="0" kern="1200" dirty="0">
                          <a:solidFill>
                            <a:schemeClr val="dk1"/>
                          </a:solidFill>
                          <a:effectLst/>
                          <a:latin typeface="+mn-lt"/>
                          <a:ea typeface="+mn-ea"/>
                          <a:cs typeface="+mn-cs"/>
                        </a:rPr>
                        <a:t> </a:t>
                      </a:r>
                      <a:endParaRPr lang="it-IT" b="0" dirty="0"/>
                    </a:p>
                  </a:txBody>
                  <a:tcPr/>
                </a:tc>
                <a:extLst>
                  <a:ext uri="{0D108BD9-81ED-4DB2-BD59-A6C34878D82A}">
                    <a16:rowId xmlns:a16="http://schemas.microsoft.com/office/drawing/2014/main" val="3510900505"/>
                  </a:ext>
                </a:extLst>
              </a:tr>
              <a:tr h="370840">
                <a:tc>
                  <a:txBody>
                    <a:bodyPr/>
                    <a:lstStyle/>
                    <a:p>
                      <a:pPr algn="ctr"/>
                      <a:r>
                        <a:rPr lang="it-IT" dirty="0"/>
                        <a:t>VINCOLI e CRITICITA’</a:t>
                      </a:r>
                    </a:p>
                  </a:txBody>
                  <a:tcPr/>
                </a:tc>
                <a:tc>
                  <a:txBody>
                    <a:bodyPr/>
                    <a:lstStyle/>
                    <a:p>
                      <a:pPr marL="285750" indent="-285750" algn="l">
                        <a:buFont typeface="Arial" panose="020B0604020202020204" pitchFamily="34" charset="0"/>
                        <a:buChar char="•"/>
                      </a:pPr>
                      <a:r>
                        <a:rPr lang="it-IT" sz="1800" b="0" kern="1200" baseline="0" dirty="0">
                          <a:solidFill>
                            <a:schemeClr val="dk1"/>
                          </a:solidFill>
                          <a:effectLst/>
                          <a:latin typeface="+mn-lt"/>
                          <a:ea typeface="+mn-ea"/>
                          <a:cs typeface="+mn-cs"/>
                        </a:rPr>
                        <a:t>Autostrada Pedemontana Lombarda </a:t>
                      </a:r>
                      <a:r>
                        <a:rPr lang="it-IT" sz="1400" b="0" kern="1200" baseline="0" dirty="0">
                          <a:solidFill>
                            <a:schemeClr val="dk1"/>
                          </a:solidFill>
                          <a:effectLst/>
                          <a:latin typeface="+mn-lt"/>
                          <a:ea typeface="+mn-ea"/>
                          <a:cs typeface="+mn-cs"/>
                        </a:rPr>
                        <a:t>(per interferenza con SP35)</a:t>
                      </a:r>
                    </a:p>
                    <a:p>
                      <a:pPr marL="285750" indent="-285750" algn="ctr">
                        <a:buFont typeface="Arial" panose="020B0604020202020204" pitchFamily="34" charset="0"/>
                        <a:buChar char="•"/>
                      </a:pPr>
                      <a:r>
                        <a:rPr lang="it-IT" sz="1800" b="0" kern="1200" baseline="0" dirty="0">
                          <a:solidFill>
                            <a:schemeClr val="dk1"/>
                          </a:solidFill>
                          <a:effectLst/>
                          <a:latin typeface="+mn-lt"/>
                          <a:ea typeface="+mn-ea"/>
                          <a:cs typeface="+mn-cs"/>
                        </a:rPr>
                        <a:t>R.F.I. </a:t>
                      </a:r>
                      <a:r>
                        <a:rPr lang="it-IT" sz="1400" b="0" kern="1200" baseline="0" dirty="0">
                          <a:solidFill>
                            <a:schemeClr val="dk1"/>
                          </a:solidFill>
                          <a:effectLst/>
                          <a:latin typeface="+mn-lt"/>
                          <a:ea typeface="+mn-ea"/>
                          <a:cs typeface="+mn-cs"/>
                        </a:rPr>
                        <a:t>(per interferenza con linea Milano-Chiasso)</a:t>
                      </a:r>
                    </a:p>
                    <a:p>
                      <a:pPr marL="285750" indent="-285750" algn="l">
                        <a:buFont typeface="Arial" panose="020B0604020202020204" pitchFamily="34" charset="0"/>
                        <a:buChar char="•"/>
                      </a:pPr>
                      <a:r>
                        <a:rPr lang="it-IT" sz="1800" b="0" kern="1200" baseline="0" dirty="0">
                          <a:solidFill>
                            <a:schemeClr val="dk1"/>
                          </a:solidFill>
                          <a:effectLst/>
                          <a:latin typeface="+mn-lt"/>
                          <a:ea typeface="+mn-ea"/>
                          <a:cs typeface="+mn-cs"/>
                        </a:rPr>
                        <a:t>Brianza Acque</a:t>
                      </a:r>
                      <a:r>
                        <a:rPr lang="it-IT" sz="1400" b="0" kern="1200" baseline="0" dirty="0">
                          <a:solidFill>
                            <a:schemeClr val="dk1"/>
                          </a:solidFill>
                          <a:effectLst/>
                          <a:latin typeface="+mn-lt"/>
                          <a:ea typeface="+mn-ea"/>
                          <a:cs typeface="+mn-cs"/>
                        </a:rPr>
                        <a:t> (per interferenza con sifone fognario)</a:t>
                      </a:r>
                    </a:p>
                  </a:txBody>
                  <a:tcPr/>
                </a:tc>
                <a:extLst>
                  <a:ext uri="{0D108BD9-81ED-4DB2-BD59-A6C34878D82A}">
                    <a16:rowId xmlns:a16="http://schemas.microsoft.com/office/drawing/2014/main" val="2361299971"/>
                  </a:ext>
                </a:extLst>
              </a:tr>
            </a:tbl>
          </a:graphicData>
        </a:graphic>
      </p:graphicFrame>
      <p:graphicFrame>
        <p:nvGraphicFramePr>
          <p:cNvPr id="6" name="Tabella 5"/>
          <p:cNvGraphicFramePr>
            <a:graphicFrameLocks noGrp="1"/>
          </p:cNvGraphicFramePr>
          <p:nvPr>
            <p:extLst>
              <p:ext uri="{D42A27DB-BD31-4B8C-83A1-F6EECF244321}">
                <p14:modId xmlns:p14="http://schemas.microsoft.com/office/powerpoint/2010/main" val="1928650195"/>
              </p:ext>
            </p:extLst>
          </p:nvPr>
        </p:nvGraphicFramePr>
        <p:xfrm>
          <a:off x="486489" y="530946"/>
          <a:ext cx="8212836" cy="3500120"/>
        </p:xfrm>
        <a:graphic>
          <a:graphicData uri="http://schemas.openxmlformats.org/drawingml/2006/table">
            <a:tbl>
              <a:tblPr firstRow="1" bandRow="1">
                <a:tableStyleId>{073A0DAA-6AF3-43AB-8588-CEC1D06C72B9}</a:tableStyleId>
              </a:tblPr>
              <a:tblGrid>
                <a:gridCol w="4106418">
                  <a:extLst>
                    <a:ext uri="{9D8B030D-6E8A-4147-A177-3AD203B41FA5}">
                      <a16:colId xmlns:a16="http://schemas.microsoft.com/office/drawing/2014/main" val="1445987322"/>
                    </a:ext>
                  </a:extLst>
                </a:gridCol>
                <a:gridCol w="4106418">
                  <a:extLst>
                    <a:ext uri="{9D8B030D-6E8A-4147-A177-3AD203B41FA5}">
                      <a16:colId xmlns:a16="http://schemas.microsoft.com/office/drawing/2014/main" val="3600763778"/>
                    </a:ext>
                  </a:extLst>
                </a:gridCol>
              </a:tblGrid>
              <a:tr h="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it-IT"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it-IT" dirty="0"/>
                    </a:p>
                  </a:txBody>
                  <a:tcPr/>
                </a:tc>
                <a:extLst>
                  <a:ext uri="{0D108BD9-81ED-4DB2-BD59-A6C34878D82A}">
                    <a16:rowId xmlns:a16="http://schemas.microsoft.com/office/drawing/2014/main" val="1606847014"/>
                  </a:ext>
                </a:extLst>
              </a:tr>
              <a:tr h="37084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it-IT" dirty="0"/>
                        <a:t>CONTRATTO</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it-IT" dirty="0"/>
                        <a:t>Stipulato</a:t>
                      </a:r>
                      <a:r>
                        <a:rPr lang="it-IT" baseline="0" dirty="0"/>
                        <a:t> in data </a:t>
                      </a:r>
                      <a:r>
                        <a:rPr lang="it-IT" dirty="0"/>
                        <a:t>03/03/2023</a:t>
                      </a:r>
                    </a:p>
                  </a:txBody>
                  <a:tcPr/>
                </a:tc>
                <a:extLst>
                  <a:ext uri="{0D108BD9-81ED-4DB2-BD59-A6C34878D82A}">
                    <a16:rowId xmlns:a16="http://schemas.microsoft.com/office/drawing/2014/main" val="1142444597"/>
                  </a:ext>
                </a:extLst>
              </a:tr>
              <a:tr h="370840">
                <a:tc>
                  <a:txBody>
                    <a:bodyPr/>
                    <a:lstStyle/>
                    <a:p>
                      <a:pPr algn="ctr"/>
                      <a:r>
                        <a:rPr lang="it-IT" dirty="0"/>
                        <a:t>APPALTATORE</a:t>
                      </a:r>
                    </a:p>
                  </a:txBody>
                  <a:tcPr/>
                </a:tc>
                <a:tc>
                  <a:txBody>
                    <a:bodyPr/>
                    <a:lstStyle/>
                    <a:p>
                      <a:pPr algn="ctr"/>
                      <a:r>
                        <a:rPr lang="it-IT" dirty="0"/>
                        <a:t>A.T.I. </a:t>
                      </a:r>
                      <a:r>
                        <a:rPr lang="it-IT" sz="1800" kern="1200" dirty="0">
                          <a:solidFill>
                            <a:schemeClr val="dk1"/>
                          </a:solidFill>
                          <a:latin typeface="+mn-lt"/>
                          <a:ea typeface="+mn-ea"/>
                          <a:cs typeface="+mn-cs"/>
                        </a:rPr>
                        <a:t>IMPRESA LUIGI NOTARI S.p.A. – ELETTRI-FER S.r.l. </a:t>
                      </a:r>
                    </a:p>
                  </a:txBody>
                  <a:tcPr/>
                </a:tc>
                <a:extLst>
                  <a:ext uri="{0D108BD9-81ED-4DB2-BD59-A6C34878D82A}">
                    <a16:rowId xmlns:a16="http://schemas.microsoft.com/office/drawing/2014/main" val="437568173"/>
                  </a:ext>
                </a:extLst>
              </a:tr>
              <a:tr h="438147">
                <a:tc>
                  <a:txBody>
                    <a:bodyPr/>
                    <a:lstStyle/>
                    <a:p>
                      <a:pPr algn="ctr"/>
                      <a:r>
                        <a:rPr lang="it-IT" dirty="0"/>
                        <a:t>FASE PROGETTUALE</a:t>
                      </a:r>
                    </a:p>
                  </a:txBody>
                  <a:tcPr/>
                </a:tc>
                <a:tc>
                  <a:txBody>
                    <a:bodyPr/>
                    <a:lstStyle/>
                    <a:p>
                      <a:pPr algn="ctr"/>
                      <a:r>
                        <a:rPr lang="it-IT" dirty="0"/>
                        <a:t>PROGETTO ESECUTIVO</a:t>
                      </a:r>
                    </a:p>
                    <a:p>
                      <a:pPr algn="ctr"/>
                      <a:r>
                        <a:rPr lang="it-IT" sz="1400" b="0" kern="1200" dirty="0">
                          <a:solidFill>
                            <a:schemeClr val="dk1"/>
                          </a:solidFill>
                          <a:effectLst/>
                          <a:latin typeface="+mn-lt"/>
                          <a:ea typeface="+mn-ea"/>
                          <a:cs typeface="+mn-cs"/>
                        </a:rPr>
                        <a:t>(a carico Impresa esecutrice «Appalto Integrato»)</a:t>
                      </a:r>
                      <a:r>
                        <a:rPr lang="it-IT" dirty="0"/>
                        <a:t> </a:t>
                      </a:r>
                    </a:p>
                  </a:txBody>
                  <a:tcPr/>
                </a:tc>
                <a:extLst>
                  <a:ext uri="{0D108BD9-81ED-4DB2-BD59-A6C34878D82A}">
                    <a16:rowId xmlns:a16="http://schemas.microsoft.com/office/drawing/2014/main" val="3975816006"/>
                  </a:ext>
                </a:extLst>
              </a:tr>
              <a:tr h="370840">
                <a:tc>
                  <a:txBody>
                    <a:bodyPr/>
                    <a:lstStyle/>
                    <a:p>
                      <a:pPr algn="ctr"/>
                      <a:r>
                        <a:rPr lang="it-IT" dirty="0"/>
                        <a:t>TEMPI</a:t>
                      </a:r>
                      <a:r>
                        <a:rPr lang="it-IT" baseline="0" dirty="0"/>
                        <a:t> PROGETTO e APPROVAZIONE</a:t>
                      </a:r>
                      <a:endParaRPr lang="it-IT" dirty="0"/>
                    </a:p>
                  </a:txBody>
                  <a:tcPr/>
                </a:tc>
                <a:tc>
                  <a:txBody>
                    <a:bodyPr/>
                    <a:lstStyle/>
                    <a:p>
                      <a:pPr algn="ctr"/>
                      <a:r>
                        <a:rPr lang="it-IT" dirty="0"/>
                        <a:t>6 mesi</a:t>
                      </a:r>
                      <a:endParaRPr lang="it-IT" sz="1400" b="0" kern="1200" dirty="0">
                        <a:solidFill>
                          <a:schemeClr val="dk1"/>
                        </a:solidFill>
                        <a:effectLst/>
                        <a:latin typeface="+mn-lt"/>
                        <a:ea typeface="+mn-ea"/>
                        <a:cs typeface="+mn-cs"/>
                      </a:endParaRPr>
                    </a:p>
                  </a:txBody>
                  <a:tcPr/>
                </a:tc>
                <a:extLst>
                  <a:ext uri="{0D108BD9-81ED-4DB2-BD59-A6C34878D82A}">
                    <a16:rowId xmlns:a16="http://schemas.microsoft.com/office/drawing/2014/main" val="3771087302"/>
                  </a:ext>
                </a:extLst>
              </a:tr>
              <a:tr h="370840">
                <a:tc>
                  <a:txBody>
                    <a:bodyPr/>
                    <a:lstStyle/>
                    <a:p>
                      <a:pPr algn="ctr"/>
                      <a:r>
                        <a:rPr lang="it-IT" dirty="0"/>
                        <a:t>DURATA</a:t>
                      </a:r>
                      <a:r>
                        <a:rPr lang="it-IT" baseline="0" dirty="0"/>
                        <a:t> DEI LAVORI</a:t>
                      </a:r>
                      <a:endParaRPr lang="it-IT" dirty="0"/>
                    </a:p>
                  </a:txBody>
                  <a:tcPr/>
                </a:tc>
                <a:tc>
                  <a:txBody>
                    <a:bodyPr/>
                    <a:lstStyle/>
                    <a:p>
                      <a:pPr algn="ctr"/>
                      <a:r>
                        <a:rPr lang="it-IT" dirty="0"/>
                        <a:t>35 mesi</a:t>
                      </a:r>
                    </a:p>
                  </a:txBody>
                  <a:tcPr/>
                </a:tc>
                <a:extLst>
                  <a:ext uri="{0D108BD9-81ED-4DB2-BD59-A6C34878D82A}">
                    <a16:rowId xmlns:a16="http://schemas.microsoft.com/office/drawing/2014/main" val="3036349574"/>
                  </a:ext>
                </a:extLst>
              </a:tr>
              <a:tr h="370840">
                <a:tc>
                  <a:txBody>
                    <a:bodyPr/>
                    <a:lstStyle/>
                    <a:p>
                      <a:pPr algn="ctr"/>
                      <a:r>
                        <a:rPr lang="it-IT" dirty="0"/>
                        <a:t>CONSEGNA LAVORI PREVISTA</a:t>
                      </a:r>
                    </a:p>
                  </a:txBody>
                  <a:tcPr/>
                </a:tc>
                <a:tc>
                  <a:txBody>
                    <a:bodyPr/>
                    <a:lstStyle/>
                    <a:p>
                      <a:pPr algn="ctr"/>
                      <a:r>
                        <a:rPr lang="it-IT" sz="1800" b="0" kern="1200" dirty="0">
                          <a:solidFill>
                            <a:schemeClr val="dk1"/>
                          </a:solidFill>
                          <a:effectLst/>
                          <a:latin typeface="+mn-lt"/>
                          <a:ea typeface="+mn-ea"/>
                          <a:cs typeface="+mn-cs"/>
                        </a:rPr>
                        <a:t>SETTEMBRE 2023</a:t>
                      </a:r>
                      <a:endParaRPr lang="it-IT" b="0" dirty="0"/>
                    </a:p>
                  </a:txBody>
                  <a:tcPr/>
                </a:tc>
                <a:extLst>
                  <a:ext uri="{0D108BD9-81ED-4DB2-BD59-A6C34878D82A}">
                    <a16:rowId xmlns:a16="http://schemas.microsoft.com/office/drawing/2014/main" val="227124133"/>
                  </a:ext>
                </a:extLst>
              </a:tr>
              <a:tr h="370840">
                <a:tc>
                  <a:txBody>
                    <a:bodyPr/>
                    <a:lstStyle/>
                    <a:p>
                      <a:pPr algn="ctr"/>
                      <a:r>
                        <a:rPr lang="it-IT" dirty="0"/>
                        <a:t>FINE LAVORI PREVISTA</a:t>
                      </a:r>
                    </a:p>
                  </a:txBody>
                  <a:tcPr/>
                </a:tc>
                <a:tc>
                  <a:txBody>
                    <a:bodyPr/>
                    <a:lstStyle/>
                    <a:p>
                      <a:pPr algn="ctr"/>
                      <a:r>
                        <a:rPr lang="it-IT" sz="1800" b="0" kern="1200" dirty="0">
                          <a:solidFill>
                            <a:schemeClr val="dk1"/>
                          </a:solidFill>
                          <a:effectLst/>
                          <a:latin typeface="+mn-lt"/>
                          <a:ea typeface="+mn-ea"/>
                          <a:cs typeface="+mn-cs"/>
                        </a:rPr>
                        <a:t>LUGLIO </a:t>
                      </a:r>
                      <a:r>
                        <a:rPr lang="it-IT" sz="1800" b="0" kern="1200" baseline="0" dirty="0">
                          <a:solidFill>
                            <a:schemeClr val="dk1"/>
                          </a:solidFill>
                          <a:effectLst/>
                          <a:latin typeface="+mn-lt"/>
                          <a:ea typeface="+mn-ea"/>
                          <a:cs typeface="+mn-cs"/>
                        </a:rPr>
                        <a:t>2026</a:t>
                      </a:r>
                      <a:endParaRPr lang="it-IT" b="0" dirty="0"/>
                    </a:p>
                  </a:txBody>
                  <a:tcPr/>
                </a:tc>
                <a:extLst>
                  <a:ext uri="{0D108BD9-81ED-4DB2-BD59-A6C34878D82A}">
                    <a16:rowId xmlns:a16="http://schemas.microsoft.com/office/drawing/2014/main" val="3665651078"/>
                  </a:ext>
                </a:extLst>
              </a:tr>
            </a:tbl>
          </a:graphicData>
        </a:graphic>
      </p:graphicFrame>
      <p:graphicFrame>
        <p:nvGraphicFramePr>
          <p:cNvPr id="10" name="Tabella 9"/>
          <p:cNvGraphicFramePr>
            <a:graphicFrameLocks noGrp="1"/>
          </p:cNvGraphicFramePr>
          <p:nvPr>
            <p:extLst>
              <p:ext uri="{D42A27DB-BD31-4B8C-83A1-F6EECF244321}">
                <p14:modId xmlns:p14="http://schemas.microsoft.com/office/powerpoint/2010/main" val="2150674077"/>
              </p:ext>
            </p:extLst>
          </p:nvPr>
        </p:nvGraphicFramePr>
        <p:xfrm>
          <a:off x="486489" y="262659"/>
          <a:ext cx="8196072" cy="640080"/>
        </p:xfrm>
        <a:graphic>
          <a:graphicData uri="http://schemas.openxmlformats.org/drawingml/2006/table">
            <a:tbl>
              <a:tblPr firstRow="1" bandRow="1">
                <a:tableStyleId>{073A0DAA-6AF3-43AB-8588-CEC1D06C72B9}</a:tableStyleId>
              </a:tblPr>
              <a:tblGrid>
                <a:gridCol w="8196072">
                  <a:extLst>
                    <a:ext uri="{9D8B030D-6E8A-4147-A177-3AD203B41FA5}">
                      <a16:colId xmlns:a16="http://schemas.microsoft.com/office/drawing/2014/main" val="3794818003"/>
                    </a:ext>
                  </a:extLst>
                </a:gridCol>
              </a:tblGrid>
              <a:tr h="370840">
                <a:tc>
                  <a:txBody>
                    <a:bodyPr/>
                    <a:lstStyle/>
                    <a:p>
                      <a:pPr algn="ctr"/>
                      <a:r>
                        <a:rPr lang="it-IT" sz="1800" dirty="0"/>
                        <a:t>POTENZIAMENTO NODO DI SEVESO E</a:t>
                      </a:r>
                    </a:p>
                    <a:p>
                      <a:pPr algn="ctr"/>
                      <a:r>
                        <a:rPr lang="it-IT" sz="1800" dirty="0"/>
                        <a:t>RADDOPPIO FERROVIARIO SEVESO-CAMNAGO E SEVESO-MEDA</a:t>
                      </a:r>
                      <a:endParaRPr lang="it-IT" dirty="0"/>
                    </a:p>
                  </a:txBody>
                  <a:tcPr anchor="ctr"/>
                </a:tc>
                <a:extLst>
                  <a:ext uri="{0D108BD9-81ED-4DB2-BD59-A6C34878D82A}">
                    <a16:rowId xmlns:a16="http://schemas.microsoft.com/office/drawing/2014/main" val="2592613421"/>
                  </a:ext>
                </a:extLst>
              </a:tr>
            </a:tbl>
          </a:graphicData>
        </a:graphic>
      </p:graphicFrame>
    </p:spTree>
    <p:extLst>
      <p:ext uri="{BB962C8B-B14F-4D97-AF65-F5344CB8AC3E}">
        <p14:creationId xmlns:p14="http://schemas.microsoft.com/office/powerpoint/2010/main" val="658114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ctrTitle"/>
          </p:nvPr>
        </p:nvSpPr>
        <p:spPr>
          <a:xfrm>
            <a:off x="457203" y="1137448"/>
            <a:ext cx="7512421" cy="589770"/>
          </a:xfrm>
        </p:spPr>
        <p:txBody>
          <a:bodyPr vert="horz" lIns="0" tIns="0" rIns="0" bIns="0" rtlCol="0" anchor="b" anchorCtr="0">
            <a:normAutofit fontScale="90000"/>
          </a:bodyPr>
          <a:lstStyle/>
          <a:p>
            <a:pPr defTabSz="424379"/>
            <a:r>
              <a:rPr lang="it-IT" sz="3387" dirty="0"/>
              <a:t>INTERVENTI RICADENTI NEL COMUNE DI MEDA</a:t>
            </a:r>
          </a:p>
        </p:txBody>
      </p:sp>
      <p:sp>
        <p:nvSpPr>
          <p:cNvPr id="6" name="Segnaposto contenuto 5"/>
          <p:cNvSpPr>
            <a:spLocks noGrp="1"/>
          </p:cNvSpPr>
          <p:nvPr>
            <p:ph type="subTitle" idx="1"/>
          </p:nvPr>
        </p:nvSpPr>
        <p:spPr>
          <a:xfrm>
            <a:off x="457204" y="2849078"/>
            <a:ext cx="6222730" cy="2766347"/>
          </a:xfrm>
        </p:spPr>
        <p:txBody>
          <a:bodyPr>
            <a:normAutofit/>
          </a:bodyPr>
          <a:lstStyle/>
          <a:p>
            <a:pPr marL="195709" indent="-195709">
              <a:buFont typeface="Arial" pitchFamily="34" charset="0"/>
              <a:buChar char="•"/>
            </a:pPr>
            <a:r>
              <a:rPr lang="it-IT" dirty="0">
                <a:solidFill>
                  <a:schemeClr val="tx1">
                    <a:lumMod val="65000"/>
                  </a:schemeClr>
                </a:solidFill>
              </a:rPr>
              <a:t>Inquadramento raddoppio ferroviario Seveso-Meda</a:t>
            </a:r>
          </a:p>
          <a:p>
            <a:pPr marL="195709" indent="-195709">
              <a:buFont typeface="Arial" pitchFamily="34" charset="0"/>
              <a:buChar char="•"/>
            </a:pPr>
            <a:r>
              <a:rPr lang="it-IT" dirty="0">
                <a:solidFill>
                  <a:schemeClr val="tx1">
                    <a:lumMod val="65000"/>
                  </a:schemeClr>
                </a:solidFill>
              </a:rPr>
              <a:t>Focus sulle opere raddoppio ferroviario</a:t>
            </a:r>
          </a:p>
          <a:p>
            <a:pPr marL="195709" indent="-195709">
              <a:buFont typeface="Arial" pitchFamily="34" charset="0"/>
              <a:buChar char="•"/>
            </a:pPr>
            <a:r>
              <a:rPr lang="it-IT" sz="2500" dirty="0"/>
              <a:t>Futuro sottopasso via Cadorna via Seveso</a:t>
            </a:r>
          </a:p>
          <a:p>
            <a:pPr marL="195709" indent="-195709">
              <a:buFont typeface="Arial" pitchFamily="34" charset="0"/>
              <a:buChar char="•"/>
            </a:pPr>
            <a:r>
              <a:rPr lang="it-IT" dirty="0">
                <a:solidFill>
                  <a:schemeClr val="tx1">
                    <a:lumMod val="65000"/>
                  </a:schemeClr>
                </a:solidFill>
              </a:rPr>
              <a:t>Focus sulle opere di via Cadorna via Seveso</a:t>
            </a:r>
          </a:p>
          <a:p>
            <a:endParaRPr lang="it-IT" dirty="0"/>
          </a:p>
        </p:txBody>
      </p:sp>
    </p:spTree>
    <p:extLst>
      <p:ext uri="{BB962C8B-B14F-4D97-AF65-F5344CB8AC3E}">
        <p14:creationId xmlns:p14="http://schemas.microsoft.com/office/powerpoint/2010/main" val="22772570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olo 4">
            <a:extLst>
              <a:ext uri="{FF2B5EF4-FFF2-40B4-BE49-F238E27FC236}">
                <a16:creationId xmlns:a16="http://schemas.microsoft.com/office/drawing/2014/main" id="{7B77861D-D33E-12C8-6ED2-3ABD90C6127D}"/>
              </a:ext>
            </a:extLst>
          </p:cNvPr>
          <p:cNvSpPr txBox="1">
            <a:spLocks/>
          </p:cNvSpPr>
          <p:nvPr/>
        </p:nvSpPr>
        <p:spPr>
          <a:xfrm>
            <a:off x="457200" y="405977"/>
            <a:ext cx="8760331" cy="663762"/>
          </a:xfrm>
          <a:prstGeom prst="rect">
            <a:avLst/>
          </a:prstGeom>
        </p:spPr>
        <p:txBody>
          <a:bodyPr vert="horz" lIns="0" tIns="0" rIns="0" bIns="0" rtlCol="0" anchor="ctr" anchorCtr="0">
            <a:normAutofit/>
          </a:bodyPr>
          <a:lstStyle>
            <a:lvl1pPr algn="l" defTabSz="457200" rtl="0" eaLnBrk="1" latinLnBrk="0" hangingPunct="1">
              <a:spcBef>
                <a:spcPct val="0"/>
              </a:spcBef>
              <a:buNone/>
              <a:defRPr sz="3400" kern="1200">
                <a:solidFill>
                  <a:schemeClr val="tx1"/>
                </a:solidFill>
                <a:latin typeface="+mj-lt"/>
                <a:ea typeface="+mj-ea"/>
                <a:cs typeface="+mj-cs"/>
              </a:defRPr>
            </a:lvl1pPr>
          </a:lstStyle>
          <a:p>
            <a:r>
              <a:rPr lang="it-IT" sz="2000" dirty="0"/>
              <a:t>«Opere sostitutive Passaggio a Livello (P.L.) via Seveso – Via Cadorna»</a:t>
            </a:r>
          </a:p>
          <a:p>
            <a:r>
              <a:rPr lang="it-IT" sz="2000" dirty="0"/>
              <a:t> COROGRAFIA INTERVENTI</a:t>
            </a:r>
          </a:p>
        </p:txBody>
      </p:sp>
      <p:sp>
        <p:nvSpPr>
          <p:cNvPr id="3" name="Segnaposto testo 4">
            <a:extLst>
              <a:ext uri="{FF2B5EF4-FFF2-40B4-BE49-F238E27FC236}">
                <a16:creationId xmlns:a16="http://schemas.microsoft.com/office/drawing/2014/main" id="{7F70C928-6186-846F-6E15-A6FA19E7BA89}"/>
              </a:ext>
            </a:extLst>
          </p:cNvPr>
          <p:cNvSpPr>
            <a:spLocks noGrp="1"/>
          </p:cNvSpPr>
          <p:nvPr>
            <p:ph type="body" sz="quarter" idx="13"/>
          </p:nvPr>
        </p:nvSpPr>
        <p:spPr>
          <a:xfrm>
            <a:off x="457200" y="142135"/>
            <a:ext cx="8229600" cy="268287"/>
          </a:xfrm>
        </p:spPr>
        <p:txBody>
          <a:bodyPr vert="horz" lIns="0" tIns="0" rIns="0" bIns="0" rtlCol="0" anchor="ctr">
            <a:normAutofit fontScale="92500" lnSpcReduction="10000"/>
          </a:bodyPr>
          <a:lstStyle/>
          <a:p>
            <a:r>
              <a:rPr lang="it-IT" sz="1000" dirty="0">
                <a:solidFill>
                  <a:srgbClr val="005996"/>
                </a:solidFill>
              </a:rPr>
              <a:t>CONSIGLIO COMUNALE MEDA – 30 marzo 2023</a:t>
            </a:r>
            <a:r>
              <a:rPr lang="it-IT" sz="1000" dirty="0"/>
              <a:t/>
            </a:r>
            <a:br>
              <a:rPr lang="it-IT" sz="1000" dirty="0"/>
            </a:br>
            <a:endParaRPr lang="it-IT" sz="1000" dirty="0">
              <a:solidFill>
                <a:srgbClr val="005996"/>
              </a:solidFill>
            </a:endParaRPr>
          </a:p>
        </p:txBody>
      </p:sp>
      <p:pic>
        <p:nvPicPr>
          <p:cNvPr id="5" name="Segnaposto immagine 3">
            <a:extLst>
              <a:ext uri="{FF2B5EF4-FFF2-40B4-BE49-F238E27FC236}">
                <a16:creationId xmlns:a16="http://schemas.microsoft.com/office/drawing/2014/main" id="{6E5D2E5F-324C-4BC5-BAF4-B367ABFB54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853" y="1218223"/>
            <a:ext cx="8058294" cy="4833805"/>
          </a:xfrm>
          <a:prstGeom prst="rect">
            <a:avLst/>
          </a:prstGeom>
        </p:spPr>
      </p:pic>
    </p:spTree>
    <p:extLst>
      <p:ext uri="{BB962C8B-B14F-4D97-AF65-F5344CB8AC3E}">
        <p14:creationId xmlns:p14="http://schemas.microsoft.com/office/powerpoint/2010/main" val="6297649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ctrTitle"/>
          </p:nvPr>
        </p:nvSpPr>
        <p:spPr>
          <a:xfrm>
            <a:off x="457203" y="1137448"/>
            <a:ext cx="7512421" cy="589770"/>
          </a:xfrm>
        </p:spPr>
        <p:txBody>
          <a:bodyPr vert="horz" lIns="0" tIns="0" rIns="0" bIns="0" rtlCol="0" anchor="b" anchorCtr="0">
            <a:normAutofit fontScale="90000"/>
          </a:bodyPr>
          <a:lstStyle/>
          <a:p>
            <a:pPr defTabSz="424379"/>
            <a:r>
              <a:rPr lang="it-IT" sz="3387" dirty="0"/>
              <a:t>INTERVENTI RICADENTI NEL COMUNE DI MEDA</a:t>
            </a:r>
          </a:p>
        </p:txBody>
      </p:sp>
      <p:sp>
        <p:nvSpPr>
          <p:cNvPr id="6" name="Segnaposto contenuto 5"/>
          <p:cNvSpPr>
            <a:spLocks noGrp="1"/>
          </p:cNvSpPr>
          <p:nvPr>
            <p:ph type="subTitle" idx="1"/>
          </p:nvPr>
        </p:nvSpPr>
        <p:spPr>
          <a:xfrm>
            <a:off x="457204" y="2849078"/>
            <a:ext cx="6222730" cy="2766347"/>
          </a:xfrm>
        </p:spPr>
        <p:txBody>
          <a:bodyPr>
            <a:normAutofit/>
          </a:bodyPr>
          <a:lstStyle/>
          <a:p>
            <a:pPr marL="195709" indent="-195709">
              <a:buFont typeface="Arial" pitchFamily="34" charset="0"/>
              <a:buChar char="•"/>
            </a:pPr>
            <a:r>
              <a:rPr lang="it-IT" dirty="0">
                <a:solidFill>
                  <a:schemeClr val="tx1">
                    <a:lumMod val="65000"/>
                  </a:schemeClr>
                </a:solidFill>
              </a:rPr>
              <a:t>Inquadramento raddoppio ferroviario Seveso-Meda</a:t>
            </a:r>
          </a:p>
          <a:p>
            <a:pPr marL="195709" indent="-195709">
              <a:buFont typeface="Arial" pitchFamily="34" charset="0"/>
              <a:buChar char="•"/>
            </a:pPr>
            <a:r>
              <a:rPr lang="it-IT" dirty="0">
                <a:solidFill>
                  <a:schemeClr val="tx1">
                    <a:lumMod val="65000"/>
                  </a:schemeClr>
                </a:solidFill>
              </a:rPr>
              <a:t>Focus sulle opere raddoppio ferroviario</a:t>
            </a:r>
          </a:p>
          <a:p>
            <a:pPr marL="195709" indent="-195709">
              <a:buFont typeface="Arial" pitchFamily="34" charset="0"/>
              <a:buChar char="•"/>
            </a:pPr>
            <a:r>
              <a:rPr lang="it-IT" dirty="0">
                <a:solidFill>
                  <a:schemeClr val="tx1">
                    <a:lumMod val="65000"/>
                  </a:schemeClr>
                </a:solidFill>
              </a:rPr>
              <a:t>Futuro sottopasso via Cadorna via Seveso</a:t>
            </a:r>
          </a:p>
          <a:p>
            <a:pPr marL="195709" indent="-195709">
              <a:buFont typeface="Arial" pitchFamily="34" charset="0"/>
              <a:buChar char="•"/>
            </a:pPr>
            <a:r>
              <a:rPr lang="it-IT" sz="2500" dirty="0"/>
              <a:t>Focus sulle opere di via Cadorna via Seveso</a:t>
            </a:r>
          </a:p>
          <a:p>
            <a:endParaRPr lang="it-IT" dirty="0"/>
          </a:p>
        </p:txBody>
      </p:sp>
    </p:spTree>
    <p:extLst>
      <p:ext uri="{BB962C8B-B14F-4D97-AF65-F5344CB8AC3E}">
        <p14:creationId xmlns:p14="http://schemas.microsoft.com/office/powerpoint/2010/main" val="29999109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olo 4">
            <a:extLst>
              <a:ext uri="{FF2B5EF4-FFF2-40B4-BE49-F238E27FC236}">
                <a16:creationId xmlns:a16="http://schemas.microsoft.com/office/drawing/2014/main" id="{7B77861D-D33E-12C8-6ED2-3ABD90C6127D}"/>
              </a:ext>
            </a:extLst>
          </p:cNvPr>
          <p:cNvSpPr txBox="1">
            <a:spLocks/>
          </p:cNvSpPr>
          <p:nvPr/>
        </p:nvSpPr>
        <p:spPr>
          <a:xfrm>
            <a:off x="457200" y="410422"/>
            <a:ext cx="8760331" cy="507777"/>
          </a:xfrm>
          <a:prstGeom prst="rect">
            <a:avLst/>
          </a:prstGeom>
        </p:spPr>
        <p:txBody>
          <a:bodyPr vert="horz" lIns="0" tIns="0" rIns="0" bIns="0" rtlCol="0" anchor="ctr" anchorCtr="0">
            <a:normAutofit fontScale="25000" lnSpcReduction="20000"/>
          </a:bodyPr>
          <a:lstStyle>
            <a:lvl1pPr algn="l" defTabSz="457200" rtl="0" eaLnBrk="1" latinLnBrk="0" hangingPunct="1">
              <a:spcBef>
                <a:spcPct val="0"/>
              </a:spcBef>
              <a:buNone/>
              <a:defRPr sz="3400" kern="1200">
                <a:solidFill>
                  <a:schemeClr val="tx1"/>
                </a:solidFill>
                <a:latin typeface="+mj-lt"/>
                <a:ea typeface="+mj-ea"/>
                <a:cs typeface="+mj-cs"/>
              </a:defRPr>
            </a:lvl1pPr>
          </a:lstStyle>
          <a:p>
            <a:r>
              <a:rPr lang="it-IT" sz="8000" dirty="0"/>
              <a:t>«Opere sostitutive P.L. via Seveso – Via Cadorna»</a:t>
            </a:r>
          </a:p>
          <a:p>
            <a:r>
              <a:rPr lang="it-IT" sz="8000" dirty="0"/>
              <a:t>PLANIMETRIA NUOVE OPERE</a:t>
            </a:r>
            <a:endParaRPr lang="it-IT" sz="3200" dirty="0"/>
          </a:p>
        </p:txBody>
      </p:sp>
      <p:sp>
        <p:nvSpPr>
          <p:cNvPr id="3" name="Segnaposto testo 4">
            <a:extLst>
              <a:ext uri="{FF2B5EF4-FFF2-40B4-BE49-F238E27FC236}">
                <a16:creationId xmlns:a16="http://schemas.microsoft.com/office/drawing/2014/main" id="{7F70C928-6186-846F-6E15-A6FA19E7BA89}"/>
              </a:ext>
            </a:extLst>
          </p:cNvPr>
          <p:cNvSpPr>
            <a:spLocks noGrp="1"/>
          </p:cNvSpPr>
          <p:nvPr>
            <p:ph type="body" sz="quarter" idx="13"/>
          </p:nvPr>
        </p:nvSpPr>
        <p:spPr>
          <a:xfrm>
            <a:off x="457200" y="142135"/>
            <a:ext cx="8229600" cy="268287"/>
          </a:xfrm>
        </p:spPr>
        <p:txBody>
          <a:bodyPr vert="horz" lIns="0" tIns="0" rIns="0" bIns="0" rtlCol="0" anchor="ctr">
            <a:normAutofit fontScale="92500" lnSpcReduction="10000"/>
          </a:bodyPr>
          <a:lstStyle/>
          <a:p>
            <a:r>
              <a:rPr lang="it-IT" sz="1000" dirty="0">
                <a:solidFill>
                  <a:srgbClr val="005996"/>
                </a:solidFill>
              </a:rPr>
              <a:t>CONSIGLIO COMUNALE MEDA – 30 marzo 2023</a:t>
            </a:r>
            <a:r>
              <a:rPr lang="it-IT" sz="1000" dirty="0"/>
              <a:t/>
            </a:r>
            <a:br>
              <a:rPr lang="it-IT" sz="1000" dirty="0"/>
            </a:br>
            <a:endParaRPr lang="it-IT" sz="1000" dirty="0">
              <a:solidFill>
                <a:srgbClr val="005996"/>
              </a:solidFill>
            </a:endParaRPr>
          </a:p>
        </p:txBody>
      </p:sp>
      <p:pic>
        <p:nvPicPr>
          <p:cNvPr id="6" name="Immagine 5">
            <a:extLst>
              <a:ext uri="{FF2B5EF4-FFF2-40B4-BE49-F238E27FC236}">
                <a16:creationId xmlns:a16="http://schemas.microsoft.com/office/drawing/2014/main" id="{28896EC6-C789-4D99-BFDB-DB370A984050}"/>
              </a:ext>
            </a:extLst>
          </p:cNvPr>
          <p:cNvPicPr>
            <a:picLocks noChangeAspect="1"/>
          </p:cNvPicPr>
          <p:nvPr/>
        </p:nvPicPr>
        <p:blipFill rotWithShape="1">
          <a:blip r:embed="rId3">
            <a:extLst>
              <a:ext uri="{28A0092B-C50C-407E-A947-70E740481C1C}">
                <a14:useLocalDpi xmlns:a14="http://schemas.microsoft.com/office/drawing/2010/main" val="0"/>
              </a:ext>
            </a:extLst>
          </a:blip>
          <a:srcRect t="1705" b="6083"/>
          <a:stretch/>
        </p:blipFill>
        <p:spPr>
          <a:xfrm>
            <a:off x="1471750" y="1123407"/>
            <a:ext cx="5972406" cy="5053284"/>
          </a:xfrm>
          <a:prstGeom prst="rect">
            <a:avLst/>
          </a:prstGeom>
        </p:spPr>
      </p:pic>
    </p:spTree>
    <p:extLst>
      <p:ext uri="{BB962C8B-B14F-4D97-AF65-F5344CB8AC3E}">
        <p14:creationId xmlns:p14="http://schemas.microsoft.com/office/powerpoint/2010/main" val="5568898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olo 4">
            <a:extLst>
              <a:ext uri="{FF2B5EF4-FFF2-40B4-BE49-F238E27FC236}">
                <a16:creationId xmlns:a16="http://schemas.microsoft.com/office/drawing/2014/main" id="{7B77861D-D33E-12C8-6ED2-3ABD90C6127D}"/>
              </a:ext>
            </a:extLst>
          </p:cNvPr>
          <p:cNvSpPr txBox="1">
            <a:spLocks/>
          </p:cNvSpPr>
          <p:nvPr/>
        </p:nvSpPr>
        <p:spPr>
          <a:xfrm>
            <a:off x="457200" y="410422"/>
            <a:ext cx="8760331" cy="507777"/>
          </a:xfrm>
          <a:prstGeom prst="rect">
            <a:avLst/>
          </a:prstGeom>
        </p:spPr>
        <p:txBody>
          <a:bodyPr vert="horz" lIns="0" tIns="0" rIns="0" bIns="0" rtlCol="0" anchor="ctr" anchorCtr="0">
            <a:normAutofit fontScale="25000" lnSpcReduction="20000"/>
          </a:bodyPr>
          <a:lstStyle>
            <a:lvl1pPr algn="l" defTabSz="457200" rtl="0" eaLnBrk="1" latinLnBrk="0" hangingPunct="1">
              <a:spcBef>
                <a:spcPct val="0"/>
              </a:spcBef>
              <a:buNone/>
              <a:defRPr sz="3400" kern="1200">
                <a:solidFill>
                  <a:schemeClr val="tx1"/>
                </a:solidFill>
                <a:latin typeface="+mj-lt"/>
                <a:ea typeface="+mj-ea"/>
                <a:cs typeface="+mj-cs"/>
              </a:defRPr>
            </a:lvl1pPr>
          </a:lstStyle>
          <a:p>
            <a:r>
              <a:rPr lang="it-IT" sz="8000" dirty="0"/>
              <a:t>«Opere sostitutive P.L. via Seveso – Via Cadorna»</a:t>
            </a:r>
          </a:p>
          <a:p>
            <a:r>
              <a:rPr lang="it-IT" sz="8000" dirty="0"/>
              <a:t>SEZIONE LONGITUDINALE</a:t>
            </a:r>
            <a:endParaRPr lang="it-IT" sz="3200" dirty="0"/>
          </a:p>
        </p:txBody>
      </p:sp>
      <p:sp>
        <p:nvSpPr>
          <p:cNvPr id="3" name="Segnaposto testo 4">
            <a:extLst>
              <a:ext uri="{FF2B5EF4-FFF2-40B4-BE49-F238E27FC236}">
                <a16:creationId xmlns:a16="http://schemas.microsoft.com/office/drawing/2014/main" id="{7F70C928-6186-846F-6E15-A6FA19E7BA89}"/>
              </a:ext>
            </a:extLst>
          </p:cNvPr>
          <p:cNvSpPr>
            <a:spLocks noGrp="1"/>
          </p:cNvSpPr>
          <p:nvPr>
            <p:ph type="body" sz="quarter" idx="13"/>
          </p:nvPr>
        </p:nvSpPr>
        <p:spPr>
          <a:xfrm>
            <a:off x="457200" y="142135"/>
            <a:ext cx="8229600" cy="268287"/>
          </a:xfrm>
        </p:spPr>
        <p:txBody>
          <a:bodyPr vert="horz" lIns="0" tIns="0" rIns="0" bIns="0" rtlCol="0" anchor="ctr">
            <a:normAutofit fontScale="92500" lnSpcReduction="10000"/>
          </a:bodyPr>
          <a:lstStyle/>
          <a:p>
            <a:r>
              <a:rPr lang="it-IT" sz="1000" dirty="0">
                <a:solidFill>
                  <a:srgbClr val="005996"/>
                </a:solidFill>
              </a:rPr>
              <a:t>CONSIGLIO COMUNALE MEDA – 30 marzo 2023</a:t>
            </a:r>
            <a:r>
              <a:rPr lang="it-IT" sz="1000" dirty="0"/>
              <a:t/>
            </a:r>
            <a:br>
              <a:rPr lang="it-IT" sz="1000" dirty="0"/>
            </a:br>
            <a:endParaRPr lang="it-IT" sz="1000" dirty="0">
              <a:solidFill>
                <a:srgbClr val="005996"/>
              </a:solidFill>
            </a:endParaRPr>
          </a:p>
        </p:txBody>
      </p:sp>
      <p:pic>
        <p:nvPicPr>
          <p:cNvPr id="5" name="Immagine 4"/>
          <p:cNvPicPr>
            <a:picLocks noChangeAspect="1"/>
          </p:cNvPicPr>
          <p:nvPr/>
        </p:nvPicPr>
        <p:blipFill>
          <a:blip r:embed="rId3"/>
          <a:stretch>
            <a:fillRect/>
          </a:stretch>
        </p:blipFill>
        <p:spPr>
          <a:xfrm>
            <a:off x="457200" y="1186486"/>
            <a:ext cx="8229600" cy="3084343"/>
          </a:xfrm>
          <a:prstGeom prst="rect">
            <a:avLst/>
          </a:prstGeom>
        </p:spPr>
      </p:pic>
      <p:pic>
        <p:nvPicPr>
          <p:cNvPr id="6" name="Immagine 5"/>
          <p:cNvPicPr>
            <a:picLocks noChangeAspect="1"/>
          </p:cNvPicPr>
          <p:nvPr/>
        </p:nvPicPr>
        <p:blipFill rotWithShape="1">
          <a:blip r:embed="rId4"/>
          <a:srcRect t="6412" b="11837"/>
          <a:stretch/>
        </p:blipFill>
        <p:spPr>
          <a:xfrm>
            <a:off x="330643" y="3512321"/>
            <a:ext cx="5078125" cy="2743200"/>
          </a:xfrm>
          <a:prstGeom prst="rect">
            <a:avLst/>
          </a:prstGeom>
        </p:spPr>
      </p:pic>
    </p:spTree>
    <p:extLst>
      <p:ext uri="{BB962C8B-B14F-4D97-AF65-F5344CB8AC3E}">
        <p14:creationId xmlns:p14="http://schemas.microsoft.com/office/powerpoint/2010/main" val="18903184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olo 4">
            <a:extLst>
              <a:ext uri="{FF2B5EF4-FFF2-40B4-BE49-F238E27FC236}">
                <a16:creationId xmlns:a16="http://schemas.microsoft.com/office/drawing/2014/main" id="{7B77861D-D33E-12C8-6ED2-3ABD90C6127D}"/>
              </a:ext>
            </a:extLst>
          </p:cNvPr>
          <p:cNvSpPr txBox="1">
            <a:spLocks/>
          </p:cNvSpPr>
          <p:nvPr/>
        </p:nvSpPr>
        <p:spPr>
          <a:xfrm>
            <a:off x="457200" y="410422"/>
            <a:ext cx="8760331" cy="507777"/>
          </a:xfrm>
          <a:prstGeom prst="rect">
            <a:avLst/>
          </a:prstGeom>
        </p:spPr>
        <p:txBody>
          <a:bodyPr vert="horz" lIns="0" tIns="0" rIns="0" bIns="0" rtlCol="0" anchor="ctr" anchorCtr="0">
            <a:normAutofit fontScale="25000" lnSpcReduction="20000"/>
          </a:bodyPr>
          <a:lstStyle>
            <a:lvl1pPr algn="l" defTabSz="457200" rtl="0" eaLnBrk="1" latinLnBrk="0" hangingPunct="1">
              <a:spcBef>
                <a:spcPct val="0"/>
              </a:spcBef>
              <a:buNone/>
              <a:defRPr sz="3400" kern="1200">
                <a:solidFill>
                  <a:schemeClr val="tx1"/>
                </a:solidFill>
                <a:latin typeface="+mj-lt"/>
                <a:ea typeface="+mj-ea"/>
                <a:cs typeface="+mj-cs"/>
              </a:defRPr>
            </a:lvl1pPr>
          </a:lstStyle>
          <a:p>
            <a:r>
              <a:rPr lang="it-IT" sz="8000" dirty="0"/>
              <a:t>«Opere sostitutive P.L. via Seveso – Via Cadorna»</a:t>
            </a:r>
          </a:p>
          <a:p>
            <a:r>
              <a:rPr lang="it-IT" sz="8000" dirty="0"/>
              <a:t>SEZIONE LONGITUDINALE</a:t>
            </a:r>
            <a:endParaRPr lang="it-IT" sz="3200" dirty="0"/>
          </a:p>
        </p:txBody>
      </p:sp>
      <p:sp>
        <p:nvSpPr>
          <p:cNvPr id="3" name="Segnaposto testo 4">
            <a:extLst>
              <a:ext uri="{FF2B5EF4-FFF2-40B4-BE49-F238E27FC236}">
                <a16:creationId xmlns:a16="http://schemas.microsoft.com/office/drawing/2014/main" id="{7F70C928-6186-846F-6E15-A6FA19E7BA89}"/>
              </a:ext>
            </a:extLst>
          </p:cNvPr>
          <p:cNvSpPr>
            <a:spLocks noGrp="1"/>
          </p:cNvSpPr>
          <p:nvPr>
            <p:ph type="body" sz="quarter" idx="13"/>
          </p:nvPr>
        </p:nvSpPr>
        <p:spPr>
          <a:xfrm>
            <a:off x="457200" y="142135"/>
            <a:ext cx="8229600" cy="268287"/>
          </a:xfrm>
        </p:spPr>
        <p:txBody>
          <a:bodyPr vert="horz" lIns="0" tIns="0" rIns="0" bIns="0" rtlCol="0" anchor="ctr">
            <a:normAutofit fontScale="92500" lnSpcReduction="10000"/>
          </a:bodyPr>
          <a:lstStyle/>
          <a:p>
            <a:r>
              <a:rPr lang="it-IT" sz="1000" dirty="0">
                <a:solidFill>
                  <a:srgbClr val="005996"/>
                </a:solidFill>
              </a:rPr>
              <a:t>CONSIGLIO COMUNALE MEDA – 30 marzo 2023</a:t>
            </a:r>
            <a:r>
              <a:rPr lang="it-IT" sz="1000" dirty="0"/>
              <a:t/>
            </a:r>
            <a:br>
              <a:rPr lang="it-IT" sz="1000" dirty="0"/>
            </a:br>
            <a:endParaRPr lang="it-IT" sz="1000" dirty="0">
              <a:solidFill>
                <a:srgbClr val="005996"/>
              </a:solidFill>
            </a:endParaRPr>
          </a:p>
        </p:txBody>
      </p:sp>
      <p:pic>
        <p:nvPicPr>
          <p:cNvPr id="2" name="Immagine 1"/>
          <p:cNvPicPr>
            <a:picLocks noChangeAspect="1"/>
          </p:cNvPicPr>
          <p:nvPr/>
        </p:nvPicPr>
        <p:blipFill>
          <a:blip r:embed="rId3"/>
          <a:stretch>
            <a:fillRect/>
          </a:stretch>
        </p:blipFill>
        <p:spPr>
          <a:xfrm>
            <a:off x="627529" y="1747580"/>
            <a:ext cx="7888941" cy="3034732"/>
          </a:xfrm>
          <a:prstGeom prst="rect">
            <a:avLst/>
          </a:prstGeom>
        </p:spPr>
      </p:pic>
    </p:spTree>
    <p:extLst>
      <p:ext uri="{BB962C8B-B14F-4D97-AF65-F5344CB8AC3E}">
        <p14:creationId xmlns:p14="http://schemas.microsoft.com/office/powerpoint/2010/main" val="28600946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olo 4">
            <a:extLst>
              <a:ext uri="{FF2B5EF4-FFF2-40B4-BE49-F238E27FC236}">
                <a16:creationId xmlns:a16="http://schemas.microsoft.com/office/drawing/2014/main" id="{7B77861D-D33E-12C8-6ED2-3ABD90C6127D}"/>
              </a:ext>
            </a:extLst>
          </p:cNvPr>
          <p:cNvSpPr txBox="1">
            <a:spLocks/>
          </p:cNvSpPr>
          <p:nvPr/>
        </p:nvSpPr>
        <p:spPr>
          <a:xfrm>
            <a:off x="457200" y="410422"/>
            <a:ext cx="8760331" cy="507777"/>
          </a:xfrm>
          <a:prstGeom prst="rect">
            <a:avLst/>
          </a:prstGeom>
        </p:spPr>
        <p:txBody>
          <a:bodyPr vert="horz" lIns="0" tIns="0" rIns="0" bIns="0" rtlCol="0" anchor="ctr" anchorCtr="0">
            <a:normAutofit fontScale="25000" lnSpcReduction="20000"/>
          </a:bodyPr>
          <a:lstStyle>
            <a:lvl1pPr algn="l" defTabSz="457200" rtl="0" eaLnBrk="1" latinLnBrk="0" hangingPunct="1">
              <a:spcBef>
                <a:spcPct val="0"/>
              </a:spcBef>
              <a:buNone/>
              <a:defRPr sz="3400" kern="1200">
                <a:solidFill>
                  <a:schemeClr val="tx1"/>
                </a:solidFill>
                <a:latin typeface="+mj-lt"/>
                <a:ea typeface="+mj-ea"/>
                <a:cs typeface="+mj-cs"/>
              </a:defRPr>
            </a:lvl1pPr>
          </a:lstStyle>
          <a:p>
            <a:r>
              <a:rPr lang="it-IT" sz="8000" dirty="0"/>
              <a:t>«Opere sostitutive P.L. via Seveso – Via Cadorna»</a:t>
            </a:r>
          </a:p>
          <a:p>
            <a:r>
              <a:rPr lang="it-IT" sz="8000" dirty="0"/>
              <a:t>SEZIONI TIPO</a:t>
            </a:r>
            <a:endParaRPr lang="it-IT" sz="3200" dirty="0"/>
          </a:p>
        </p:txBody>
      </p:sp>
      <p:sp>
        <p:nvSpPr>
          <p:cNvPr id="3" name="Segnaposto testo 4">
            <a:extLst>
              <a:ext uri="{FF2B5EF4-FFF2-40B4-BE49-F238E27FC236}">
                <a16:creationId xmlns:a16="http://schemas.microsoft.com/office/drawing/2014/main" id="{7F70C928-6186-846F-6E15-A6FA19E7BA89}"/>
              </a:ext>
            </a:extLst>
          </p:cNvPr>
          <p:cNvSpPr>
            <a:spLocks noGrp="1"/>
          </p:cNvSpPr>
          <p:nvPr>
            <p:ph type="body" sz="quarter" idx="13"/>
          </p:nvPr>
        </p:nvSpPr>
        <p:spPr>
          <a:xfrm>
            <a:off x="457200" y="142135"/>
            <a:ext cx="8229600" cy="268287"/>
          </a:xfrm>
        </p:spPr>
        <p:txBody>
          <a:bodyPr vert="horz" lIns="0" tIns="0" rIns="0" bIns="0" rtlCol="0" anchor="ctr">
            <a:normAutofit fontScale="92500" lnSpcReduction="10000"/>
          </a:bodyPr>
          <a:lstStyle/>
          <a:p>
            <a:r>
              <a:rPr lang="it-IT" sz="1000" dirty="0">
                <a:solidFill>
                  <a:srgbClr val="005996"/>
                </a:solidFill>
              </a:rPr>
              <a:t>CONSIGLIO COMUNALE MEDA – 30 marzo 2023</a:t>
            </a:r>
            <a:r>
              <a:rPr lang="it-IT" sz="1000" dirty="0"/>
              <a:t/>
            </a:r>
            <a:br>
              <a:rPr lang="it-IT" sz="1000" dirty="0"/>
            </a:br>
            <a:endParaRPr lang="it-IT" sz="1000" dirty="0">
              <a:solidFill>
                <a:srgbClr val="005996"/>
              </a:solidFill>
            </a:endParaRPr>
          </a:p>
        </p:txBody>
      </p:sp>
      <p:pic>
        <p:nvPicPr>
          <p:cNvPr id="2" name="Immagine 1"/>
          <p:cNvPicPr>
            <a:picLocks noChangeAspect="1"/>
          </p:cNvPicPr>
          <p:nvPr/>
        </p:nvPicPr>
        <p:blipFill>
          <a:blip r:embed="rId3"/>
          <a:stretch>
            <a:fillRect/>
          </a:stretch>
        </p:blipFill>
        <p:spPr>
          <a:xfrm>
            <a:off x="457200" y="1186486"/>
            <a:ext cx="4155982" cy="2499205"/>
          </a:xfrm>
          <a:prstGeom prst="rect">
            <a:avLst/>
          </a:prstGeom>
        </p:spPr>
      </p:pic>
      <p:pic>
        <p:nvPicPr>
          <p:cNvPr id="4" name="Immagine 3"/>
          <p:cNvPicPr>
            <a:picLocks noChangeAspect="1"/>
          </p:cNvPicPr>
          <p:nvPr/>
        </p:nvPicPr>
        <p:blipFill>
          <a:blip r:embed="rId4"/>
          <a:stretch>
            <a:fillRect/>
          </a:stretch>
        </p:blipFill>
        <p:spPr>
          <a:xfrm>
            <a:off x="5434777" y="1186486"/>
            <a:ext cx="3252023" cy="4135386"/>
          </a:xfrm>
          <a:prstGeom prst="rect">
            <a:avLst/>
          </a:prstGeom>
        </p:spPr>
      </p:pic>
      <p:pic>
        <p:nvPicPr>
          <p:cNvPr id="5" name="Immagine 4"/>
          <p:cNvPicPr>
            <a:picLocks noChangeAspect="1"/>
          </p:cNvPicPr>
          <p:nvPr/>
        </p:nvPicPr>
        <p:blipFill>
          <a:blip r:embed="rId5"/>
          <a:stretch>
            <a:fillRect/>
          </a:stretch>
        </p:blipFill>
        <p:spPr>
          <a:xfrm>
            <a:off x="636042" y="3614773"/>
            <a:ext cx="4561785" cy="2516339"/>
          </a:xfrm>
          <a:prstGeom prst="rect">
            <a:avLst/>
          </a:prstGeom>
        </p:spPr>
      </p:pic>
    </p:spTree>
    <p:extLst>
      <p:ext uri="{BB962C8B-B14F-4D97-AF65-F5344CB8AC3E}">
        <p14:creationId xmlns:p14="http://schemas.microsoft.com/office/powerpoint/2010/main" val="41639507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olo 4">
            <a:extLst>
              <a:ext uri="{FF2B5EF4-FFF2-40B4-BE49-F238E27FC236}">
                <a16:creationId xmlns:a16="http://schemas.microsoft.com/office/drawing/2014/main" id="{7B77861D-D33E-12C8-6ED2-3ABD90C6127D}"/>
              </a:ext>
            </a:extLst>
          </p:cNvPr>
          <p:cNvSpPr txBox="1">
            <a:spLocks/>
          </p:cNvSpPr>
          <p:nvPr/>
        </p:nvSpPr>
        <p:spPr>
          <a:xfrm>
            <a:off x="457200" y="410422"/>
            <a:ext cx="8760331" cy="507777"/>
          </a:xfrm>
          <a:prstGeom prst="rect">
            <a:avLst/>
          </a:prstGeom>
        </p:spPr>
        <p:txBody>
          <a:bodyPr vert="horz" lIns="0" tIns="0" rIns="0" bIns="0" rtlCol="0" anchor="ctr" anchorCtr="0">
            <a:normAutofit fontScale="25000" lnSpcReduction="20000"/>
          </a:bodyPr>
          <a:lstStyle>
            <a:lvl1pPr algn="l" defTabSz="457200" rtl="0" eaLnBrk="1" latinLnBrk="0" hangingPunct="1">
              <a:spcBef>
                <a:spcPct val="0"/>
              </a:spcBef>
              <a:buNone/>
              <a:defRPr sz="3400" kern="1200">
                <a:solidFill>
                  <a:schemeClr val="tx1"/>
                </a:solidFill>
                <a:latin typeface="+mj-lt"/>
                <a:ea typeface="+mj-ea"/>
                <a:cs typeface="+mj-cs"/>
              </a:defRPr>
            </a:lvl1pPr>
          </a:lstStyle>
          <a:p>
            <a:r>
              <a:rPr lang="it-IT" sz="8000" dirty="0"/>
              <a:t>«Opere sostitutive P.L. via Seveso – Via Cadorna»</a:t>
            </a:r>
          </a:p>
          <a:p>
            <a:r>
              <a:rPr lang="it-IT" sz="8000" dirty="0"/>
              <a:t>SEZIONI TIPO</a:t>
            </a:r>
            <a:endParaRPr lang="it-IT" sz="3200" dirty="0"/>
          </a:p>
        </p:txBody>
      </p:sp>
      <p:sp>
        <p:nvSpPr>
          <p:cNvPr id="3" name="Segnaposto testo 4">
            <a:extLst>
              <a:ext uri="{FF2B5EF4-FFF2-40B4-BE49-F238E27FC236}">
                <a16:creationId xmlns:a16="http://schemas.microsoft.com/office/drawing/2014/main" id="{7F70C928-6186-846F-6E15-A6FA19E7BA89}"/>
              </a:ext>
            </a:extLst>
          </p:cNvPr>
          <p:cNvSpPr>
            <a:spLocks noGrp="1"/>
          </p:cNvSpPr>
          <p:nvPr>
            <p:ph type="body" sz="quarter" idx="13"/>
          </p:nvPr>
        </p:nvSpPr>
        <p:spPr>
          <a:xfrm>
            <a:off x="457200" y="142135"/>
            <a:ext cx="8229600" cy="268287"/>
          </a:xfrm>
        </p:spPr>
        <p:txBody>
          <a:bodyPr vert="horz" lIns="0" tIns="0" rIns="0" bIns="0" rtlCol="0" anchor="ctr">
            <a:normAutofit fontScale="92500" lnSpcReduction="10000"/>
          </a:bodyPr>
          <a:lstStyle/>
          <a:p>
            <a:r>
              <a:rPr lang="it-IT" sz="1000" dirty="0">
                <a:solidFill>
                  <a:srgbClr val="005996"/>
                </a:solidFill>
              </a:rPr>
              <a:t>CONSIGLIO COMUNALE MEDA – 30 marzo 2023</a:t>
            </a:r>
            <a:r>
              <a:rPr lang="it-IT" sz="1000" dirty="0"/>
              <a:t/>
            </a:r>
            <a:br>
              <a:rPr lang="it-IT" sz="1000" dirty="0"/>
            </a:br>
            <a:endParaRPr lang="it-IT" sz="1000" dirty="0">
              <a:solidFill>
                <a:srgbClr val="005996"/>
              </a:solidFill>
            </a:endParaRPr>
          </a:p>
        </p:txBody>
      </p:sp>
      <p:pic>
        <p:nvPicPr>
          <p:cNvPr id="2" name="Immagine 1"/>
          <p:cNvPicPr>
            <a:picLocks noChangeAspect="1"/>
          </p:cNvPicPr>
          <p:nvPr/>
        </p:nvPicPr>
        <p:blipFill>
          <a:blip r:embed="rId3"/>
          <a:stretch>
            <a:fillRect/>
          </a:stretch>
        </p:blipFill>
        <p:spPr>
          <a:xfrm>
            <a:off x="832104" y="1186484"/>
            <a:ext cx="3255264" cy="4873853"/>
          </a:xfrm>
          <a:prstGeom prst="rect">
            <a:avLst/>
          </a:prstGeom>
        </p:spPr>
      </p:pic>
      <p:pic>
        <p:nvPicPr>
          <p:cNvPr id="7" name="Immagine 6"/>
          <p:cNvPicPr>
            <a:picLocks noChangeAspect="1"/>
          </p:cNvPicPr>
          <p:nvPr/>
        </p:nvPicPr>
        <p:blipFill>
          <a:blip r:embed="rId4"/>
          <a:stretch>
            <a:fillRect/>
          </a:stretch>
        </p:blipFill>
        <p:spPr>
          <a:xfrm>
            <a:off x="4087368" y="1771025"/>
            <a:ext cx="4455742" cy="3704773"/>
          </a:xfrm>
          <a:prstGeom prst="rect">
            <a:avLst/>
          </a:prstGeom>
        </p:spPr>
      </p:pic>
    </p:spTree>
    <p:extLst>
      <p:ext uri="{BB962C8B-B14F-4D97-AF65-F5344CB8AC3E}">
        <p14:creationId xmlns:p14="http://schemas.microsoft.com/office/powerpoint/2010/main" val="31362450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olo 4">
            <a:extLst>
              <a:ext uri="{FF2B5EF4-FFF2-40B4-BE49-F238E27FC236}">
                <a16:creationId xmlns:a16="http://schemas.microsoft.com/office/drawing/2014/main" id="{7B77861D-D33E-12C8-6ED2-3ABD90C6127D}"/>
              </a:ext>
            </a:extLst>
          </p:cNvPr>
          <p:cNvSpPr txBox="1">
            <a:spLocks/>
          </p:cNvSpPr>
          <p:nvPr/>
        </p:nvSpPr>
        <p:spPr>
          <a:xfrm>
            <a:off x="457200" y="157587"/>
            <a:ext cx="8760331" cy="663762"/>
          </a:xfrm>
          <a:prstGeom prst="rect">
            <a:avLst/>
          </a:prstGeom>
        </p:spPr>
        <p:txBody>
          <a:bodyPr vert="horz" lIns="0" tIns="0" rIns="0" bIns="0" rtlCol="0" anchor="ctr" anchorCtr="0">
            <a:normAutofit/>
          </a:bodyPr>
          <a:lstStyle>
            <a:lvl1pPr algn="l" defTabSz="457200" rtl="0" eaLnBrk="1" latinLnBrk="0" hangingPunct="1">
              <a:spcBef>
                <a:spcPct val="0"/>
              </a:spcBef>
              <a:buNone/>
              <a:defRPr sz="3400" kern="1200">
                <a:solidFill>
                  <a:schemeClr val="tx1"/>
                </a:solidFill>
                <a:latin typeface="+mj-lt"/>
                <a:ea typeface="+mj-ea"/>
                <a:cs typeface="+mj-cs"/>
              </a:defRPr>
            </a:lvl1pPr>
          </a:lstStyle>
          <a:p>
            <a:r>
              <a:rPr lang="it-IT" sz="2000" dirty="0"/>
              <a:t>COROGRAFIA INTERVENTI NODO DI SEVESO E RADDOPPI FERROVIARI</a:t>
            </a:r>
          </a:p>
        </p:txBody>
      </p:sp>
      <p:sp>
        <p:nvSpPr>
          <p:cNvPr id="3" name="Segnaposto testo 4">
            <a:extLst>
              <a:ext uri="{FF2B5EF4-FFF2-40B4-BE49-F238E27FC236}">
                <a16:creationId xmlns:a16="http://schemas.microsoft.com/office/drawing/2014/main" id="{7F70C928-6186-846F-6E15-A6FA19E7BA89}"/>
              </a:ext>
            </a:extLst>
          </p:cNvPr>
          <p:cNvSpPr>
            <a:spLocks noGrp="1"/>
          </p:cNvSpPr>
          <p:nvPr>
            <p:ph type="body" sz="quarter" idx="13"/>
          </p:nvPr>
        </p:nvSpPr>
        <p:spPr>
          <a:xfrm>
            <a:off x="457200" y="142135"/>
            <a:ext cx="8229600" cy="268287"/>
          </a:xfrm>
        </p:spPr>
        <p:txBody>
          <a:bodyPr vert="horz" lIns="0" tIns="0" rIns="0" bIns="0" rtlCol="0" anchor="ctr">
            <a:normAutofit fontScale="92500" lnSpcReduction="10000"/>
          </a:bodyPr>
          <a:lstStyle/>
          <a:p>
            <a:r>
              <a:rPr lang="it-IT" sz="1000" dirty="0">
                <a:solidFill>
                  <a:srgbClr val="005996"/>
                </a:solidFill>
              </a:rPr>
              <a:t>CONSIGLIO COMUNALE MEDA – 30 marzo 2023</a:t>
            </a:r>
            <a:r>
              <a:rPr lang="it-IT" sz="1000" dirty="0"/>
              <a:t/>
            </a:r>
            <a:br>
              <a:rPr lang="it-IT" sz="1000" dirty="0"/>
            </a:br>
            <a:endParaRPr lang="it-IT" sz="1000" dirty="0">
              <a:solidFill>
                <a:srgbClr val="005996"/>
              </a:solidFill>
            </a:endParaRPr>
          </a:p>
        </p:txBody>
      </p:sp>
      <p:pic>
        <p:nvPicPr>
          <p:cNvPr id="2" name="Immagine 1"/>
          <p:cNvPicPr>
            <a:picLocks noChangeAspect="1"/>
          </p:cNvPicPr>
          <p:nvPr/>
        </p:nvPicPr>
        <p:blipFill>
          <a:blip r:embed="rId3"/>
          <a:stretch>
            <a:fillRect/>
          </a:stretch>
        </p:blipFill>
        <p:spPr>
          <a:xfrm>
            <a:off x="457200" y="734524"/>
            <a:ext cx="8229600" cy="5388951"/>
          </a:xfrm>
          <a:prstGeom prst="rect">
            <a:avLst/>
          </a:prstGeom>
        </p:spPr>
      </p:pic>
    </p:spTree>
    <p:extLst>
      <p:ext uri="{BB962C8B-B14F-4D97-AF65-F5344CB8AC3E}">
        <p14:creationId xmlns:p14="http://schemas.microsoft.com/office/powerpoint/2010/main" val="29255224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olo 4">
            <a:extLst>
              <a:ext uri="{FF2B5EF4-FFF2-40B4-BE49-F238E27FC236}">
                <a16:creationId xmlns:a16="http://schemas.microsoft.com/office/drawing/2014/main" id="{7B77861D-D33E-12C8-6ED2-3ABD90C6127D}"/>
              </a:ext>
            </a:extLst>
          </p:cNvPr>
          <p:cNvSpPr txBox="1">
            <a:spLocks/>
          </p:cNvSpPr>
          <p:nvPr/>
        </p:nvSpPr>
        <p:spPr>
          <a:xfrm>
            <a:off x="457200" y="410422"/>
            <a:ext cx="8760331" cy="507777"/>
          </a:xfrm>
          <a:prstGeom prst="rect">
            <a:avLst/>
          </a:prstGeom>
        </p:spPr>
        <p:txBody>
          <a:bodyPr vert="horz" lIns="0" tIns="0" rIns="0" bIns="0" rtlCol="0" anchor="ctr" anchorCtr="0">
            <a:normAutofit fontScale="25000" lnSpcReduction="20000"/>
          </a:bodyPr>
          <a:lstStyle>
            <a:lvl1pPr algn="l" defTabSz="457200" rtl="0" eaLnBrk="1" latinLnBrk="0" hangingPunct="1">
              <a:spcBef>
                <a:spcPct val="0"/>
              </a:spcBef>
              <a:buNone/>
              <a:defRPr sz="3400" kern="1200">
                <a:solidFill>
                  <a:schemeClr val="tx1"/>
                </a:solidFill>
                <a:latin typeface="+mj-lt"/>
                <a:ea typeface="+mj-ea"/>
                <a:cs typeface="+mj-cs"/>
              </a:defRPr>
            </a:lvl1pPr>
          </a:lstStyle>
          <a:p>
            <a:r>
              <a:rPr lang="it-IT" sz="8000" dirty="0"/>
              <a:t>«Opere sostitutive P.L. via Seveso – Via Cadorna»</a:t>
            </a:r>
          </a:p>
          <a:p>
            <a:r>
              <a:rPr lang="it-IT" sz="8000" dirty="0"/>
              <a:t>SEZIONI – Vasca di laminazione</a:t>
            </a:r>
            <a:endParaRPr lang="it-IT" sz="3200" dirty="0"/>
          </a:p>
        </p:txBody>
      </p:sp>
      <p:sp>
        <p:nvSpPr>
          <p:cNvPr id="3" name="Segnaposto testo 4">
            <a:extLst>
              <a:ext uri="{FF2B5EF4-FFF2-40B4-BE49-F238E27FC236}">
                <a16:creationId xmlns:a16="http://schemas.microsoft.com/office/drawing/2014/main" id="{7F70C928-6186-846F-6E15-A6FA19E7BA89}"/>
              </a:ext>
            </a:extLst>
          </p:cNvPr>
          <p:cNvSpPr>
            <a:spLocks noGrp="1"/>
          </p:cNvSpPr>
          <p:nvPr>
            <p:ph type="body" sz="quarter" idx="13"/>
          </p:nvPr>
        </p:nvSpPr>
        <p:spPr>
          <a:xfrm>
            <a:off x="457200" y="142135"/>
            <a:ext cx="8229600" cy="268287"/>
          </a:xfrm>
        </p:spPr>
        <p:txBody>
          <a:bodyPr vert="horz" lIns="0" tIns="0" rIns="0" bIns="0" rtlCol="0" anchor="ctr">
            <a:normAutofit fontScale="92500" lnSpcReduction="10000"/>
          </a:bodyPr>
          <a:lstStyle/>
          <a:p>
            <a:r>
              <a:rPr lang="it-IT" sz="1000" dirty="0">
                <a:solidFill>
                  <a:srgbClr val="005996"/>
                </a:solidFill>
              </a:rPr>
              <a:t>CONSIGLIO COMUNALE MEDA – 30 marzo 2023</a:t>
            </a:r>
            <a:r>
              <a:rPr lang="it-IT" sz="1000" dirty="0"/>
              <a:t/>
            </a:r>
            <a:br>
              <a:rPr lang="it-IT" sz="1000" dirty="0"/>
            </a:br>
            <a:endParaRPr lang="it-IT" sz="1000" dirty="0">
              <a:solidFill>
                <a:srgbClr val="005996"/>
              </a:solidFill>
            </a:endParaRPr>
          </a:p>
        </p:txBody>
      </p:sp>
      <p:pic>
        <p:nvPicPr>
          <p:cNvPr id="6" name="Immagin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9867" y="3046527"/>
            <a:ext cx="5896933" cy="3089328"/>
          </a:xfrm>
          <a:prstGeom prst="rect">
            <a:avLst/>
          </a:prstGeom>
        </p:spPr>
      </p:pic>
      <p:pic>
        <p:nvPicPr>
          <p:cNvPr id="8" name="Segnaposto immagine 3">
            <a:extLst>
              <a:ext uri="{FF2B5EF4-FFF2-40B4-BE49-F238E27FC236}">
                <a16:creationId xmlns:a16="http://schemas.microsoft.com/office/drawing/2014/main" id="{6E5D2E5F-324C-4BC5-BAF4-B367ABFB54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7175" y="1070987"/>
            <a:ext cx="3686133" cy="3367416"/>
          </a:xfrm>
          <a:prstGeom prst="rect">
            <a:avLst/>
          </a:prstGeom>
        </p:spPr>
      </p:pic>
    </p:spTree>
    <p:extLst>
      <p:ext uri="{BB962C8B-B14F-4D97-AF65-F5344CB8AC3E}">
        <p14:creationId xmlns:p14="http://schemas.microsoft.com/office/powerpoint/2010/main" val="40634329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olo 4">
            <a:extLst>
              <a:ext uri="{FF2B5EF4-FFF2-40B4-BE49-F238E27FC236}">
                <a16:creationId xmlns:a16="http://schemas.microsoft.com/office/drawing/2014/main" id="{7B77861D-D33E-12C8-6ED2-3ABD90C6127D}"/>
              </a:ext>
            </a:extLst>
          </p:cNvPr>
          <p:cNvSpPr txBox="1">
            <a:spLocks/>
          </p:cNvSpPr>
          <p:nvPr/>
        </p:nvSpPr>
        <p:spPr>
          <a:xfrm>
            <a:off x="457200" y="410422"/>
            <a:ext cx="8760331" cy="507777"/>
          </a:xfrm>
          <a:prstGeom prst="rect">
            <a:avLst/>
          </a:prstGeom>
        </p:spPr>
        <p:txBody>
          <a:bodyPr vert="horz" lIns="0" tIns="0" rIns="0" bIns="0" rtlCol="0" anchor="ctr" anchorCtr="0">
            <a:normAutofit fontScale="25000" lnSpcReduction="20000"/>
          </a:bodyPr>
          <a:lstStyle>
            <a:lvl1pPr algn="l" defTabSz="457200" rtl="0" eaLnBrk="1" latinLnBrk="0" hangingPunct="1">
              <a:spcBef>
                <a:spcPct val="0"/>
              </a:spcBef>
              <a:buNone/>
              <a:defRPr sz="3400" kern="1200">
                <a:solidFill>
                  <a:schemeClr val="tx1"/>
                </a:solidFill>
                <a:latin typeface="+mj-lt"/>
                <a:ea typeface="+mj-ea"/>
                <a:cs typeface="+mj-cs"/>
              </a:defRPr>
            </a:lvl1pPr>
          </a:lstStyle>
          <a:p>
            <a:r>
              <a:rPr lang="it-IT" sz="8000" dirty="0"/>
              <a:t>«Opere sostitutive P.L. via Seveso – Via Cadorna»</a:t>
            </a:r>
          </a:p>
          <a:p>
            <a:r>
              <a:rPr lang="it-IT" sz="8000" dirty="0"/>
              <a:t>PLANIMETRIA NUOVE OPERE</a:t>
            </a:r>
            <a:endParaRPr lang="it-IT" sz="3200" dirty="0"/>
          </a:p>
        </p:txBody>
      </p:sp>
      <p:sp>
        <p:nvSpPr>
          <p:cNvPr id="3" name="Segnaposto testo 4">
            <a:extLst>
              <a:ext uri="{FF2B5EF4-FFF2-40B4-BE49-F238E27FC236}">
                <a16:creationId xmlns:a16="http://schemas.microsoft.com/office/drawing/2014/main" id="{7F70C928-6186-846F-6E15-A6FA19E7BA89}"/>
              </a:ext>
            </a:extLst>
          </p:cNvPr>
          <p:cNvSpPr>
            <a:spLocks noGrp="1"/>
          </p:cNvSpPr>
          <p:nvPr>
            <p:ph type="body" sz="quarter" idx="13"/>
          </p:nvPr>
        </p:nvSpPr>
        <p:spPr>
          <a:xfrm>
            <a:off x="457200" y="142135"/>
            <a:ext cx="8229600" cy="268287"/>
          </a:xfrm>
        </p:spPr>
        <p:txBody>
          <a:bodyPr vert="horz" lIns="0" tIns="0" rIns="0" bIns="0" rtlCol="0" anchor="ctr">
            <a:normAutofit fontScale="92500" lnSpcReduction="10000"/>
          </a:bodyPr>
          <a:lstStyle/>
          <a:p>
            <a:r>
              <a:rPr lang="it-IT" sz="1000" dirty="0">
                <a:solidFill>
                  <a:srgbClr val="005996"/>
                </a:solidFill>
              </a:rPr>
              <a:t>CONSIGLIO COMUNALE MEDA – 30 marzo 2023</a:t>
            </a:r>
            <a:r>
              <a:rPr lang="it-IT" sz="1000" dirty="0"/>
              <a:t/>
            </a:r>
            <a:br>
              <a:rPr lang="it-IT" sz="1000" dirty="0"/>
            </a:br>
            <a:endParaRPr lang="it-IT" sz="1000" dirty="0">
              <a:solidFill>
                <a:srgbClr val="005996"/>
              </a:solidFill>
            </a:endParaRPr>
          </a:p>
        </p:txBody>
      </p:sp>
      <p:pic>
        <p:nvPicPr>
          <p:cNvPr id="2" name="Immagine 1"/>
          <p:cNvPicPr>
            <a:picLocks noChangeAspect="1"/>
          </p:cNvPicPr>
          <p:nvPr/>
        </p:nvPicPr>
        <p:blipFill rotWithShape="1">
          <a:blip r:embed="rId3"/>
          <a:srcRect r="1705" b="1367"/>
          <a:stretch/>
        </p:blipFill>
        <p:spPr>
          <a:xfrm>
            <a:off x="1174534" y="918199"/>
            <a:ext cx="6932721" cy="5268955"/>
          </a:xfrm>
          <a:prstGeom prst="rect">
            <a:avLst/>
          </a:prstGeom>
        </p:spPr>
      </p:pic>
    </p:spTree>
    <p:extLst>
      <p:ext uri="{BB962C8B-B14F-4D97-AF65-F5344CB8AC3E}">
        <p14:creationId xmlns:p14="http://schemas.microsoft.com/office/powerpoint/2010/main" val="22391246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olo 4">
            <a:extLst>
              <a:ext uri="{FF2B5EF4-FFF2-40B4-BE49-F238E27FC236}">
                <a16:creationId xmlns:a16="http://schemas.microsoft.com/office/drawing/2014/main" id="{7B77861D-D33E-12C8-6ED2-3ABD90C6127D}"/>
              </a:ext>
            </a:extLst>
          </p:cNvPr>
          <p:cNvSpPr txBox="1">
            <a:spLocks/>
          </p:cNvSpPr>
          <p:nvPr/>
        </p:nvSpPr>
        <p:spPr>
          <a:xfrm>
            <a:off x="457200" y="410422"/>
            <a:ext cx="8760331" cy="507777"/>
          </a:xfrm>
          <a:prstGeom prst="rect">
            <a:avLst/>
          </a:prstGeom>
        </p:spPr>
        <p:txBody>
          <a:bodyPr vert="horz" lIns="0" tIns="0" rIns="0" bIns="0" rtlCol="0" anchor="ctr" anchorCtr="0">
            <a:normAutofit fontScale="25000" lnSpcReduction="20000"/>
          </a:bodyPr>
          <a:lstStyle>
            <a:lvl1pPr algn="l" defTabSz="457200" rtl="0" eaLnBrk="1" latinLnBrk="0" hangingPunct="1">
              <a:spcBef>
                <a:spcPct val="0"/>
              </a:spcBef>
              <a:buNone/>
              <a:defRPr sz="3400" kern="1200">
                <a:solidFill>
                  <a:schemeClr val="tx1"/>
                </a:solidFill>
                <a:latin typeface="+mj-lt"/>
                <a:ea typeface="+mj-ea"/>
                <a:cs typeface="+mj-cs"/>
              </a:defRPr>
            </a:lvl1pPr>
          </a:lstStyle>
          <a:p>
            <a:r>
              <a:rPr lang="it-IT" sz="8000" dirty="0"/>
              <a:t>«Opere sostitutive P.L. via Seveso – Via Cadorna»</a:t>
            </a:r>
          </a:p>
          <a:p>
            <a:r>
              <a:rPr lang="it-IT" sz="8000" dirty="0"/>
              <a:t>PLANIMETRIA NUOVE OPERE</a:t>
            </a:r>
            <a:endParaRPr lang="it-IT" sz="3200" dirty="0"/>
          </a:p>
        </p:txBody>
      </p:sp>
      <p:sp>
        <p:nvSpPr>
          <p:cNvPr id="3" name="Segnaposto testo 4">
            <a:extLst>
              <a:ext uri="{FF2B5EF4-FFF2-40B4-BE49-F238E27FC236}">
                <a16:creationId xmlns:a16="http://schemas.microsoft.com/office/drawing/2014/main" id="{7F70C928-6186-846F-6E15-A6FA19E7BA89}"/>
              </a:ext>
            </a:extLst>
          </p:cNvPr>
          <p:cNvSpPr>
            <a:spLocks noGrp="1"/>
          </p:cNvSpPr>
          <p:nvPr>
            <p:ph type="body" sz="quarter" idx="13"/>
          </p:nvPr>
        </p:nvSpPr>
        <p:spPr>
          <a:xfrm>
            <a:off x="457200" y="142135"/>
            <a:ext cx="8229600" cy="268287"/>
          </a:xfrm>
        </p:spPr>
        <p:txBody>
          <a:bodyPr vert="horz" lIns="0" tIns="0" rIns="0" bIns="0" rtlCol="0" anchor="ctr">
            <a:normAutofit fontScale="92500" lnSpcReduction="10000"/>
          </a:bodyPr>
          <a:lstStyle/>
          <a:p>
            <a:r>
              <a:rPr lang="it-IT" sz="1000" dirty="0">
                <a:solidFill>
                  <a:srgbClr val="005996"/>
                </a:solidFill>
              </a:rPr>
              <a:t>CONSIGLIO COMUNALE MEDA – 30 marzo 2023</a:t>
            </a:r>
            <a:r>
              <a:rPr lang="it-IT" sz="1000" dirty="0"/>
              <a:t/>
            </a:r>
            <a:br>
              <a:rPr lang="it-IT" sz="1000" dirty="0"/>
            </a:br>
            <a:endParaRPr lang="it-IT" sz="1000" dirty="0">
              <a:solidFill>
                <a:srgbClr val="005996"/>
              </a:solidFill>
            </a:endParaRPr>
          </a:p>
        </p:txBody>
      </p:sp>
      <p:pic>
        <p:nvPicPr>
          <p:cNvPr id="4" name="Immagine 3"/>
          <p:cNvPicPr>
            <a:picLocks noChangeAspect="1"/>
          </p:cNvPicPr>
          <p:nvPr/>
        </p:nvPicPr>
        <p:blipFill rotWithShape="1">
          <a:blip r:embed="rId3"/>
          <a:srcRect r="5794" b="2220"/>
          <a:stretch/>
        </p:blipFill>
        <p:spPr>
          <a:xfrm>
            <a:off x="1304970" y="918199"/>
            <a:ext cx="6437520" cy="5277980"/>
          </a:xfrm>
          <a:prstGeom prst="rect">
            <a:avLst/>
          </a:prstGeom>
        </p:spPr>
      </p:pic>
    </p:spTree>
    <p:extLst>
      <p:ext uri="{BB962C8B-B14F-4D97-AF65-F5344CB8AC3E}">
        <p14:creationId xmlns:p14="http://schemas.microsoft.com/office/powerpoint/2010/main" val="34416423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olo 4">
            <a:extLst>
              <a:ext uri="{FF2B5EF4-FFF2-40B4-BE49-F238E27FC236}">
                <a16:creationId xmlns:a16="http://schemas.microsoft.com/office/drawing/2014/main" id="{7B77861D-D33E-12C8-6ED2-3ABD90C6127D}"/>
              </a:ext>
            </a:extLst>
          </p:cNvPr>
          <p:cNvSpPr txBox="1">
            <a:spLocks/>
          </p:cNvSpPr>
          <p:nvPr/>
        </p:nvSpPr>
        <p:spPr>
          <a:xfrm>
            <a:off x="457200" y="410422"/>
            <a:ext cx="8760331" cy="507777"/>
          </a:xfrm>
          <a:prstGeom prst="rect">
            <a:avLst/>
          </a:prstGeom>
        </p:spPr>
        <p:txBody>
          <a:bodyPr vert="horz" lIns="0" tIns="0" rIns="0" bIns="0" rtlCol="0" anchor="ctr" anchorCtr="0">
            <a:normAutofit fontScale="25000" lnSpcReduction="20000"/>
          </a:bodyPr>
          <a:lstStyle>
            <a:lvl1pPr algn="l" defTabSz="457200" rtl="0" eaLnBrk="1" latinLnBrk="0" hangingPunct="1">
              <a:spcBef>
                <a:spcPct val="0"/>
              </a:spcBef>
              <a:buNone/>
              <a:defRPr sz="3400" kern="1200">
                <a:solidFill>
                  <a:schemeClr val="tx1"/>
                </a:solidFill>
                <a:latin typeface="+mj-lt"/>
                <a:ea typeface="+mj-ea"/>
                <a:cs typeface="+mj-cs"/>
              </a:defRPr>
            </a:lvl1pPr>
          </a:lstStyle>
          <a:p>
            <a:r>
              <a:rPr lang="it-IT" sz="8000" dirty="0"/>
              <a:t>«Opere sostitutive P.L. via Seveso – Via Cadorna»</a:t>
            </a:r>
          </a:p>
          <a:p>
            <a:r>
              <a:rPr lang="it-IT" sz="8000" dirty="0"/>
              <a:t>Torrente </a:t>
            </a:r>
            <a:r>
              <a:rPr lang="it-IT" sz="8000" dirty="0" err="1"/>
              <a:t>Certesa</a:t>
            </a:r>
            <a:r>
              <a:rPr lang="it-IT" sz="8000" dirty="0"/>
              <a:t> – Nuovo ponte e deviazione alveo </a:t>
            </a:r>
            <a:endParaRPr lang="it-IT" sz="3200" dirty="0"/>
          </a:p>
        </p:txBody>
      </p:sp>
      <p:sp>
        <p:nvSpPr>
          <p:cNvPr id="3" name="Segnaposto testo 4">
            <a:extLst>
              <a:ext uri="{FF2B5EF4-FFF2-40B4-BE49-F238E27FC236}">
                <a16:creationId xmlns:a16="http://schemas.microsoft.com/office/drawing/2014/main" id="{7F70C928-6186-846F-6E15-A6FA19E7BA89}"/>
              </a:ext>
            </a:extLst>
          </p:cNvPr>
          <p:cNvSpPr>
            <a:spLocks noGrp="1"/>
          </p:cNvSpPr>
          <p:nvPr>
            <p:ph type="body" sz="quarter" idx="13"/>
          </p:nvPr>
        </p:nvSpPr>
        <p:spPr>
          <a:xfrm>
            <a:off x="457200" y="142135"/>
            <a:ext cx="8229600" cy="268287"/>
          </a:xfrm>
        </p:spPr>
        <p:txBody>
          <a:bodyPr vert="horz" lIns="0" tIns="0" rIns="0" bIns="0" rtlCol="0" anchor="ctr">
            <a:normAutofit fontScale="92500" lnSpcReduction="10000"/>
          </a:bodyPr>
          <a:lstStyle/>
          <a:p>
            <a:r>
              <a:rPr lang="it-IT" sz="1000" dirty="0">
                <a:solidFill>
                  <a:srgbClr val="005996"/>
                </a:solidFill>
              </a:rPr>
              <a:t>CONSIGLIO COMUNALE MEDA – 30 marzo 2023</a:t>
            </a:r>
            <a:r>
              <a:rPr lang="it-IT" sz="1000" dirty="0"/>
              <a:t/>
            </a:r>
            <a:br>
              <a:rPr lang="it-IT" sz="1000" dirty="0"/>
            </a:br>
            <a:endParaRPr lang="it-IT" sz="1000" dirty="0">
              <a:solidFill>
                <a:srgbClr val="005996"/>
              </a:solidFill>
            </a:endParaRPr>
          </a:p>
        </p:txBody>
      </p:sp>
      <p:pic>
        <p:nvPicPr>
          <p:cNvPr id="6" name="Immagine 5"/>
          <p:cNvPicPr>
            <a:picLocks noChangeAspect="1"/>
          </p:cNvPicPr>
          <p:nvPr/>
        </p:nvPicPr>
        <p:blipFill>
          <a:blip r:embed="rId3"/>
          <a:stretch>
            <a:fillRect/>
          </a:stretch>
        </p:blipFill>
        <p:spPr>
          <a:xfrm>
            <a:off x="457200" y="1079394"/>
            <a:ext cx="5445047" cy="4404781"/>
          </a:xfrm>
          <a:prstGeom prst="rect">
            <a:avLst/>
          </a:prstGeom>
        </p:spPr>
      </p:pic>
      <p:pic>
        <p:nvPicPr>
          <p:cNvPr id="9" name="Immagin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7365" y="2958291"/>
            <a:ext cx="3786984" cy="3144549"/>
          </a:xfrm>
          <a:prstGeom prst="rect">
            <a:avLst/>
          </a:prstGeom>
        </p:spPr>
      </p:pic>
    </p:spTree>
    <p:extLst>
      <p:ext uri="{BB962C8B-B14F-4D97-AF65-F5344CB8AC3E}">
        <p14:creationId xmlns:p14="http://schemas.microsoft.com/office/powerpoint/2010/main" val="41534270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olo 4">
            <a:extLst>
              <a:ext uri="{FF2B5EF4-FFF2-40B4-BE49-F238E27FC236}">
                <a16:creationId xmlns:a16="http://schemas.microsoft.com/office/drawing/2014/main" id="{7B77861D-D33E-12C8-6ED2-3ABD90C6127D}"/>
              </a:ext>
            </a:extLst>
          </p:cNvPr>
          <p:cNvSpPr txBox="1">
            <a:spLocks/>
          </p:cNvSpPr>
          <p:nvPr/>
        </p:nvSpPr>
        <p:spPr>
          <a:xfrm>
            <a:off x="457201" y="410422"/>
            <a:ext cx="8229600" cy="507777"/>
          </a:xfrm>
          <a:prstGeom prst="rect">
            <a:avLst/>
          </a:prstGeom>
        </p:spPr>
        <p:txBody>
          <a:bodyPr vert="horz" lIns="0" tIns="0" rIns="0" bIns="0" rtlCol="0" anchor="ctr" anchorCtr="0">
            <a:normAutofit fontScale="40000" lnSpcReduction="20000"/>
          </a:bodyPr>
          <a:lstStyle>
            <a:lvl1pPr algn="l" defTabSz="457200" rtl="0" eaLnBrk="1" latinLnBrk="0" hangingPunct="1">
              <a:spcBef>
                <a:spcPct val="0"/>
              </a:spcBef>
              <a:buNone/>
              <a:defRPr sz="3400" kern="1200">
                <a:solidFill>
                  <a:schemeClr val="tx1"/>
                </a:solidFill>
                <a:latin typeface="+mj-lt"/>
                <a:ea typeface="+mj-ea"/>
                <a:cs typeface="+mj-cs"/>
              </a:defRPr>
            </a:lvl1pPr>
          </a:lstStyle>
          <a:p>
            <a:r>
              <a:rPr lang="it-IT" sz="8000" dirty="0"/>
              <a:t>«Opere sostitutive P.L. via Seveso – Via Cadorna»</a:t>
            </a:r>
          </a:p>
        </p:txBody>
      </p:sp>
      <p:sp>
        <p:nvSpPr>
          <p:cNvPr id="3" name="Segnaposto testo 4">
            <a:extLst>
              <a:ext uri="{FF2B5EF4-FFF2-40B4-BE49-F238E27FC236}">
                <a16:creationId xmlns:a16="http://schemas.microsoft.com/office/drawing/2014/main" id="{7F70C928-6186-846F-6E15-A6FA19E7BA89}"/>
              </a:ext>
            </a:extLst>
          </p:cNvPr>
          <p:cNvSpPr>
            <a:spLocks noGrp="1"/>
          </p:cNvSpPr>
          <p:nvPr>
            <p:ph type="body" sz="quarter" idx="13"/>
          </p:nvPr>
        </p:nvSpPr>
        <p:spPr>
          <a:xfrm>
            <a:off x="457200" y="142135"/>
            <a:ext cx="8229600" cy="268287"/>
          </a:xfrm>
        </p:spPr>
        <p:txBody>
          <a:bodyPr vert="horz" lIns="0" tIns="0" rIns="0" bIns="0" rtlCol="0" anchor="ctr">
            <a:normAutofit fontScale="92500" lnSpcReduction="10000"/>
          </a:bodyPr>
          <a:lstStyle/>
          <a:p>
            <a:r>
              <a:rPr lang="it-IT" sz="1000" dirty="0">
                <a:solidFill>
                  <a:srgbClr val="005996"/>
                </a:solidFill>
              </a:rPr>
              <a:t>CONSIGLIO COMUNALE MEDA – 30 marzo 2023</a:t>
            </a:r>
            <a:r>
              <a:rPr lang="it-IT" sz="1000" dirty="0"/>
              <a:t/>
            </a:r>
            <a:br>
              <a:rPr lang="it-IT" sz="1000" dirty="0"/>
            </a:br>
            <a:endParaRPr lang="it-IT" sz="1000" dirty="0">
              <a:solidFill>
                <a:srgbClr val="005996"/>
              </a:solidFill>
            </a:endParaRPr>
          </a:p>
        </p:txBody>
      </p:sp>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342767"/>
            <a:ext cx="8229600" cy="4486725"/>
          </a:xfrm>
          <a:prstGeom prst="rect">
            <a:avLst/>
          </a:prstGeom>
        </p:spPr>
      </p:pic>
      <p:sp>
        <p:nvSpPr>
          <p:cNvPr id="7" name="Fumetto 1 40">
            <a:extLst>
              <a:ext uri="{FF2B5EF4-FFF2-40B4-BE49-F238E27FC236}">
                <a16:creationId xmlns:a16="http://schemas.microsoft.com/office/drawing/2014/main" id="{BC7DF1C4-406D-4ECD-A702-E30CAF05BCA8}"/>
              </a:ext>
            </a:extLst>
          </p:cNvPr>
          <p:cNvSpPr/>
          <p:nvPr/>
        </p:nvSpPr>
        <p:spPr>
          <a:xfrm>
            <a:off x="5848865" y="1457282"/>
            <a:ext cx="1392194" cy="390220"/>
          </a:xfrm>
          <a:prstGeom prst="wedgeRectCallout">
            <a:avLst>
              <a:gd name="adj1" fmla="val -134584"/>
              <a:gd name="adj2" fmla="val 199677"/>
            </a:avLst>
          </a:prstGeom>
          <a:solidFill>
            <a:schemeClr val="bg1"/>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1400" dirty="0">
                <a:solidFill>
                  <a:schemeClr val="accent6"/>
                </a:solidFill>
              </a:rPr>
              <a:t>Via CADORNA</a:t>
            </a:r>
          </a:p>
        </p:txBody>
      </p:sp>
      <p:sp>
        <p:nvSpPr>
          <p:cNvPr id="8" name="Fumetto 1 40">
            <a:extLst>
              <a:ext uri="{FF2B5EF4-FFF2-40B4-BE49-F238E27FC236}">
                <a16:creationId xmlns:a16="http://schemas.microsoft.com/office/drawing/2014/main" id="{BC7DF1C4-406D-4ECD-A702-E30CAF05BCA8}"/>
              </a:ext>
            </a:extLst>
          </p:cNvPr>
          <p:cNvSpPr/>
          <p:nvPr/>
        </p:nvSpPr>
        <p:spPr>
          <a:xfrm>
            <a:off x="5848865" y="4801210"/>
            <a:ext cx="1392194" cy="390220"/>
          </a:xfrm>
          <a:prstGeom prst="wedgeRectCallout">
            <a:avLst>
              <a:gd name="adj1" fmla="val -129258"/>
              <a:gd name="adj2" fmla="val -81096"/>
            </a:avLst>
          </a:prstGeom>
          <a:solidFill>
            <a:schemeClr val="bg1"/>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1400" dirty="0">
                <a:solidFill>
                  <a:schemeClr val="accent6"/>
                </a:solidFill>
              </a:rPr>
              <a:t>Via SEVESO</a:t>
            </a:r>
          </a:p>
        </p:txBody>
      </p:sp>
    </p:spTree>
    <p:extLst>
      <p:ext uri="{BB962C8B-B14F-4D97-AF65-F5344CB8AC3E}">
        <p14:creationId xmlns:p14="http://schemas.microsoft.com/office/powerpoint/2010/main" val="4954177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olo 4">
            <a:extLst>
              <a:ext uri="{FF2B5EF4-FFF2-40B4-BE49-F238E27FC236}">
                <a16:creationId xmlns:a16="http://schemas.microsoft.com/office/drawing/2014/main" id="{7B77861D-D33E-12C8-6ED2-3ABD90C6127D}"/>
              </a:ext>
            </a:extLst>
          </p:cNvPr>
          <p:cNvSpPr txBox="1">
            <a:spLocks/>
          </p:cNvSpPr>
          <p:nvPr/>
        </p:nvSpPr>
        <p:spPr>
          <a:xfrm>
            <a:off x="457201" y="410422"/>
            <a:ext cx="8229600" cy="507777"/>
          </a:xfrm>
          <a:prstGeom prst="rect">
            <a:avLst/>
          </a:prstGeom>
        </p:spPr>
        <p:txBody>
          <a:bodyPr vert="horz" lIns="0" tIns="0" rIns="0" bIns="0" rtlCol="0" anchor="ctr" anchorCtr="0">
            <a:normAutofit fontScale="40000" lnSpcReduction="20000"/>
          </a:bodyPr>
          <a:lstStyle>
            <a:lvl1pPr algn="l" defTabSz="457200" rtl="0" eaLnBrk="1" latinLnBrk="0" hangingPunct="1">
              <a:spcBef>
                <a:spcPct val="0"/>
              </a:spcBef>
              <a:buNone/>
              <a:defRPr sz="3400" kern="1200">
                <a:solidFill>
                  <a:schemeClr val="tx1"/>
                </a:solidFill>
                <a:latin typeface="+mj-lt"/>
                <a:ea typeface="+mj-ea"/>
                <a:cs typeface="+mj-cs"/>
              </a:defRPr>
            </a:lvl1pPr>
          </a:lstStyle>
          <a:p>
            <a:r>
              <a:rPr lang="it-IT" sz="8000" dirty="0"/>
              <a:t>«Opere sostitutive P.L. via Seveso – Via Cadorna»</a:t>
            </a:r>
          </a:p>
        </p:txBody>
      </p:sp>
      <p:sp>
        <p:nvSpPr>
          <p:cNvPr id="3" name="Segnaposto testo 4">
            <a:extLst>
              <a:ext uri="{FF2B5EF4-FFF2-40B4-BE49-F238E27FC236}">
                <a16:creationId xmlns:a16="http://schemas.microsoft.com/office/drawing/2014/main" id="{7F70C928-6186-846F-6E15-A6FA19E7BA89}"/>
              </a:ext>
            </a:extLst>
          </p:cNvPr>
          <p:cNvSpPr>
            <a:spLocks noGrp="1"/>
          </p:cNvSpPr>
          <p:nvPr>
            <p:ph type="body" sz="quarter" idx="13"/>
          </p:nvPr>
        </p:nvSpPr>
        <p:spPr>
          <a:xfrm>
            <a:off x="457200" y="142135"/>
            <a:ext cx="8229600" cy="268287"/>
          </a:xfrm>
        </p:spPr>
        <p:txBody>
          <a:bodyPr vert="horz" lIns="0" tIns="0" rIns="0" bIns="0" rtlCol="0" anchor="ctr">
            <a:normAutofit fontScale="92500" lnSpcReduction="10000"/>
          </a:bodyPr>
          <a:lstStyle/>
          <a:p>
            <a:r>
              <a:rPr lang="it-IT" sz="1000" dirty="0">
                <a:solidFill>
                  <a:srgbClr val="005996"/>
                </a:solidFill>
              </a:rPr>
              <a:t>CONSIGLIO COMUNALE MEDA – 30 marzo 2023</a:t>
            </a:r>
            <a:r>
              <a:rPr lang="it-IT" sz="1000" dirty="0"/>
              <a:t/>
            </a:r>
            <a:br>
              <a:rPr lang="it-IT" sz="1000" dirty="0"/>
            </a:br>
            <a:endParaRPr lang="it-IT" sz="1000" dirty="0">
              <a:solidFill>
                <a:srgbClr val="005996"/>
              </a:solidFill>
            </a:endParaRPr>
          </a:p>
        </p:txBody>
      </p:sp>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186486"/>
            <a:ext cx="8229600" cy="4810660"/>
          </a:xfrm>
          <a:prstGeom prst="rect">
            <a:avLst/>
          </a:prstGeom>
        </p:spPr>
      </p:pic>
      <p:sp>
        <p:nvSpPr>
          <p:cNvPr id="5" name="Fumetto 1 40">
            <a:extLst>
              <a:ext uri="{FF2B5EF4-FFF2-40B4-BE49-F238E27FC236}">
                <a16:creationId xmlns:a16="http://schemas.microsoft.com/office/drawing/2014/main" id="{BC7DF1C4-406D-4ECD-A702-E30CAF05BCA8}"/>
              </a:ext>
            </a:extLst>
          </p:cNvPr>
          <p:cNvSpPr/>
          <p:nvPr/>
        </p:nvSpPr>
        <p:spPr>
          <a:xfrm>
            <a:off x="5519351" y="1269642"/>
            <a:ext cx="1392194" cy="390220"/>
          </a:xfrm>
          <a:prstGeom prst="wedgeRectCallout">
            <a:avLst>
              <a:gd name="adj1" fmla="val -122157"/>
              <a:gd name="adj2" fmla="val 322119"/>
            </a:avLst>
          </a:prstGeom>
          <a:solidFill>
            <a:schemeClr val="bg1"/>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1400" dirty="0">
                <a:solidFill>
                  <a:schemeClr val="accent6"/>
                </a:solidFill>
              </a:rPr>
              <a:t>Via SEVESO</a:t>
            </a:r>
          </a:p>
        </p:txBody>
      </p:sp>
      <p:sp>
        <p:nvSpPr>
          <p:cNvPr id="6" name="Fumetto 1 40">
            <a:extLst>
              <a:ext uri="{FF2B5EF4-FFF2-40B4-BE49-F238E27FC236}">
                <a16:creationId xmlns:a16="http://schemas.microsoft.com/office/drawing/2014/main" id="{BC7DF1C4-406D-4ECD-A702-E30CAF05BCA8}"/>
              </a:ext>
            </a:extLst>
          </p:cNvPr>
          <p:cNvSpPr/>
          <p:nvPr/>
        </p:nvSpPr>
        <p:spPr>
          <a:xfrm>
            <a:off x="6746790" y="4917174"/>
            <a:ext cx="1392194" cy="390220"/>
          </a:xfrm>
          <a:prstGeom prst="wedgeRectCallout">
            <a:avLst>
              <a:gd name="adj1" fmla="val -178963"/>
              <a:gd name="adj2" fmla="val -239426"/>
            </a:avLst>
          </a:prstGeom>
          <a:solidFill>
            <a:schemeClr val="bg1"/>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1400" dirty="0">
                <a:solidFill>
                  <a:schemeClr val="accent6"/>
                </a:solidFill>
              </a:rPr>
              <a:t>Via CADORNA</a:t>
            </a:r>
          </a:p>
        </p:txBody>
      </p:sp>
    </p:spTree>
    <p:extLst>
      <p:ext uri="{BB962C8B-B14F-4D97-AF65-F5344CB8AC3E}">
        <p14:creationId xmlns:p14="http://schemas.microsoft.com/office/powerpoint/2010/main" val="10634003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2"/>
          <p:cNvSpPr txBox="1">
            <a:spLocks/>
          </p:cNvSpPr>
          <p:nvPr/>
        </p:nvSpPr>
        <p:spPr>
          <a:xfrm>
            <a:off x="318977" y="413280"/>
            <a:ext cx="8474149" cy="507777"/>
          </a:xfrm>
          <a:prstGeom prst="rect">
            <a:avLst/>
          </a:prstGeom>
        </p:spPr>
        <p:txBody>
          <a:bodyPr vert="horz" lIns="0" tIns="0" rIns="0" bIns="0" rtlCol="0" anchor="ctr" anchorCtr="0">
            <a:noAutofit/>
          </a:bodyPr>
          <a:lstStyle>
            <a:defPPr>
              <a:defRPr lang="it-IT"/>
            </a:defPPr>
            <a:lvl1pPr>
              <a:spcBef>
                <a:spcPct val="0"/>
              </a:spcBef>
              <a:buNone/>
              <a:defRPr sz="3200">
                <a:latin typeface="+mj-lt"/>
                <a:ea typeface="+mj-ea"/>
                <a:cs typeface="+mj-cs"/>
              </a:defRPr>
            </a:lvl1pPr>
          </a:lstStyle>
          <a:p>
            <a:pPr algn="ctr"/>
            <a:r>
              <a:rPr kumimoji="0" lang="it-IT" sz="3000" b="0" i="0" u="none" strike="noStrike" kern="1200" cap="none" spc="0" normalizeH="0" baseline="0" noProof="0" dirty="0">
                <a:ln>
                  <a:noFill/>
                </a:ln>
                <a:solidFill>
                  <a:srgbClr val="005996"/>
                </a:solidFill>
                <a:effectLst/>
                <a:uLnTx/>
                <a:uFillTx/>
                <a:latin typeface="Calibri"/>
                <a:ea typeface="+mj-ea"/>
                <a:cs typeface="+mj-cs"/>
              </a:rPr>
              <a:t>            </a:t>
            </a:r>
            <a:br>
              <a:rPr kumimoji="0" lang="it-IT" sz="3000" b="0" i="0" u="none" strike="noStrike" kern="1200" cap="none" spc="0" normalizeH="0" baseline="0" noProof="0" dirty="0">
                <a:ln>
                  <a:noFill/>
                </a:ln>
                <a:solidFill>
                  <a:srgbClr val="005996"/>
                </a:solidFill>
                <a:effectLst/>
                <a:uLnTx/>
                <a:uFillTx/>
                <a:latin typeface="Calibri"/>
                <a:ea typeface="+mj-ea"/>
                <a:cs typeface="+mj-cs"/>
              </a:rPr>
            </a:br>
            <a:endParaRPr kumimoji="0" lang="it-IT" sz="3000" b="0" i="0" u="none" strike="noStrike" kern="1200" cap="none" spc="0" normalizeH="0" baseline="0" noProof="0" dirty="0">
              <a:ln>
                <a:noFill/>
              </a:ln>
              <a:solidFill>
                <a:srgbClr val="005996"/>
              </a:solidFill>
              <a:effectLst/>
              <a:uLnTx/>
              <a:uFillTx/>
              <a:latin typeface="Calibri"/>
              <a:ea typeface="+mj-ea"/>
              <a:cs typeface="+mj-cs"/>
            </a:endParaRPr>
          </a:p>
        </p:txBody>
      </p:sp>
      <p:sp>
        <p:nvSpPr>
          <p:cNvPr id="4" name="Segnaposto testo 4">
            <a:extLst>
              <a:ext uri="{FF2B5EF4-FFF2-40B4-BE49-F238E27FC236}">
                <a16:creationId xmlns:a16="http://schemas.microsoft.com/office/drawing/2014/main" id="{A9CFF0C5-5800-563C-10C4-1943E5FE5AAA}"/>
              </a:ext>
            </a:extLst>
          </p:cNvPr>
          <p:cNvSpPr>
            <a:spLocks noGrp="1"/>
          </p:cNvSpPr>
          <p:nvPr>
            <p:ph type="body" sz="quarter" idx="13"/>
          </p:nvPr>
        </p:nvSpPr>
        <p:spPr>
          <a:xfrm>
            <a:off x="494871" y="26102"/>
            <a:ext cx="8229600" cy="268287"/>
          </a:xfrm>
        </p:spPr>
        <p:txBody>
          <a:bodyPr vert="horz" lIns="0" tIns="0" rIns="0" bIns="0" rtlCol="0" anchor="ctr"/>
          <a:lstStyle/>
          <a:p>
            <a:pPr algn="just"/>
            <a:r>
              <a:rPr lang="it-IT" sz="1000" dirty="0">
                <a:solidFill>
                  <a:srgbClr val="005996"/>
                </a:solidFill>
              </a:rPr>
              <a:t>CONSIGLIO COMUNALE MEDA – 30 marzo 2023</a:t>
            </a:r>
          </a:p>
        </p:txBody>
      </p:sp>
      <p:graphicFrame>
        <p:nvGraphicFramePr>
          <p:cNvPr id="5" name="Tabella 4"/>
          <p:cNvGraphicFramePr>
            <a:graphicFrameLocks noGrp="1"/>
          </p:cNvGraphicFramePr>
          <p:nvPr>
            <p:extLst>
              <p:ext uri="{D42A27DB-BD31-4B8C-83A1-F6EECF244321}">
                <p14:modId xmlns:p14="http://schemas.microsoft.com/office/powerpoint/2010/main" val="422735924"/>
              </p:ext>
            </p:extLst>
          </p:nvPr>
        </p:nvGraphicFramePr>
        <p:xfrm>
          <a:off x="485792" y="2134094"/>
          <a:ext cx="8179308" cy="3220720"/>
        </p:xfrm>
        <a:graphic>
          <a:graphicData uri="http://schemas.openxmlformats.org/drawingml/2006/table">
            <a:tbl>
              <a:tblPr firstRow="1" bandRow="1">
                <a:tableStyleId>{073A0DAA-6AF3-43AB-8588-CEC1D06C72B9}</a:tableStyleId>
              </a:tblPr>
              <a:tblGrid>
                <a:gridCol w="4089654">
                  <a:extLst>
                    <a:ext uri="{9D8B030D-6E8A-4147-A177-3AD203B41FA5}">
                      <a16:colId xmlns:a16="http://schemas.microsoft.com/office/drawing/2014/main" val="4158058175"/>
                    </a:ext>
                  </a:extLst>
                </a:gridCol>
                <a:gridCol w="4089654">
                  <a:extLst>
                    <a:ext uri="{9D8B030D-6E8A-4147-A177-3AD203B41FA5}">
                      <a16:colId xmlns:a16="http://schemas.microsoft.com/office/drawing/2014/main" val="3430972495"/>
                    </a:ext>
                  </a:extLst>
                </a:gridCol>
              </a:tblGrid>
              <a:tr h="370840">
                <a:tc>
                  <a:txBody>
                    <a:bodyPr/>
                    <a:lstStyle/>
                    <a:p>
                      <a:endParaRPr lang="it-IT" dirty="0"/>
                    </a:p>
                  </a:txBody>
                  <a:tcPr/>
                </a:tc>
                <a:tc>
                  <a:txBody>
                    <a:bodyPr/>
                    <a:lstStyle/>
                    <a:p>
                      <a:endParaRPr lang="it-IT"/>
                    </a:p>
                  </a:txBody>
                  <a:tcPr/>
                </a:tc>
                <a:extLst>
                  <a:ext uri="{0D108BD9-81ED-4DB2-BD59-A6C34878D82A}">
                    <a16:rowId xmlns:a16="http://schemas.microsoft.com/office/drawing/2014/main" val="3325309612"/>
                  </a:ext>
                </a:extLst>
              </a:tr>
              <a:tr h="370840">
                <a:tc>
                  <a:txBody>
                    <a:bodyPr/>
                    <a:lstStyle/>
                    <a:p>
                      <a:endParaRPr lang="it-IT"/>
                    </a:p>
                  </a:txBody>
                  <a:tcPr/>
                </a:tc>
                <a:tc>
                  <a:txBody>
                    <a:bodyPr/>
                    <a:lstStyle/>
                    <a:p>
                      <a:endParaRPr lang="it-IT" dirty="0"/>
                    </a:p>
                  </a:txBody>
                  <a:tcPr/>
                </a:tc>
                <a:extLst>
                  <a:ext uri="{0D108BD9-81ED-4DB2-BD59-A6C34878D82A}">
                    <a16:rowId xmlns:a16="http://schemas.microsoft.com/office/drawing/2014/main" val="3735073686"/>
                  </a:ext>
                </a:extLst>
              </a:tr>
              <a:tr h="370840">
                <a:tc>
                  <a:txBody>
                    <a:bodyPr/>
                    <a:lstStyle/>
                    <a:p>
                      <a:pPr algn="ctr"/>
                      <a:r>
                        <a:rPr lang="it-IT" dirty="0"/>
                        <a:t>FINE LAVORI PREVISTA</a:t>
                      </a:r>
                    </a:p>
                  </a:txBody>
                  <a:tcPr/>
                </a:tc>
                <a:tc>
                  <a:txBody>
                    <a:bodyPr/>
                    <a:lstStyle/>
                    <a:p>
                      <a:pPr algn="ctr"/>
                      <a:r>
                        <a:rPr lang="it-IT" sz="1800" b="0" kern="1200" baseline="0" dirty="0">
                          <a:solidFill>
                            <a:schemeClr val="dk1"/>
                          </a:solidFill>
                          <a:effectLst/>
                          <a:latin typeface="+mn-lt"/>
                          <a:ea typeface="+mn-ea"/>
                          <a:cs typeface="+mn-cs"/>
                        </a:rPr>
                        <a:t>maggio 2026</a:t>
                      </a:r>
                      <a:endParaRPr lang="it-IT" b="0" dirty="0"/>
                    </a:p>
                  </a:txBody>
                  <a:tcPr/>
                </a:tc>
                <a:extLst>
                  <a:ext uri="{0D108BD9-81ED-4DB2-BD59-A6C34878D82A}">
                    <a16:rowId xmlns:a16="http://schemas.microsoft.com/office/drawing/2014/main" val="3950661947"/>
                  </a:ext>
                </a:extLst>
              </a:tr>
              <a:tr h="370840">
                <a:tc>
                  <a:txBody>
                    <a:bodyPr/>
                    <a:lstStyle/>
                    <a:p>
                      <a:pPr algn="ctr"/>
                      <a:r>
                        <a:rPr lang="it-IT" dirty="0"/>
                        <a:t>FINANZIAMENTO</a:t>
                      </a:r>
                      <a:r>
                        <a:rPr lang="it-IT" baseline="0" dirty="0"/>
                        <a:t> COMPLESSIVO</a:t>
                      </a:r>
                      <a:endParaRPr lang="it-IT" dirty="0"/>
                    </a:p>
                  </a:txBody>
                  <a:tcPr/>
                </a:tc>
                <a:tc>
                  <a:txBody>
                    <a:bodyPr/>
                    <a:lstStyle/>
                    <a:p>
                      <a:pPr algn="ctr"/>
                      <a:r>
                        <a:rPr lang="it-IT" sz="1800" b="0" kern="1200" dirty="0">
                          <a:solidFill>
                            <a:schemeClr val="dk1"/>
                          </a:solidFill>
                          <a:effectLst/>
                          <a:latin typeface="+mn-lt"/>
                          <a:ea typeface="+mn-ea"/>
                          <a:cs typeface="+mn-cs"/>
                        </a:rPr>
                        <a:t>11 M€</a:t>
                      </a:r>
                      <a:endParaRPr lang="it-IT" b="0" dirty="0"/>
                    </a:p>
                  </a:txBody>
                  <a:tcPr/>
                </a:tc>
                <a:extLst>
                  <a:ext uri="{0D108BD9-81ED-4DB2-BD59-A6C34878D82A}">
                    <a16:rowId xmlns:a16="http://schemas.microsoft.com/office/drawing/2014/main" val="825707465"/>
                  </a:ext>
                </a:extLst>
              </a:tr>
              <a:tr h="370840">
                <a:tc>
                  <a:txBody>
                    <a:bodyPr/>
                    <a:lstStyle/>
                    <a:p>
                      <a:pPr algn="ctr"/>
                      <a:r>
                        <a:rPr lang="it-IT" dirty="0"/>
                        <a:t>VINCOLI E CRITICITA’</a:t>
                      </a:r>
                    </a:p>
                  </a:txBody>
                  <a:tcPr/>
                </a:tc>
                <a:tc>
                  <a:txBody>
                    <a:bodyPr/>
                    <a:lstStyle/>
                    <a:p>
                      <a:pPr marL="285750" indent="-285750" algn="l">
                        <a:buFont typeface="Arial" panose="020B0604020202020204" pitchFamily="34" charset="0"/>
                        <a:buChar char="•"/>
                      </a:pPr>
                      <a:r>
                        <a:rPr lang="it-IT" sz="1800" b="0" kern="1200" baseline="0" dirty="0">
                          <a:solidFill>
                            <a:schemeClr val="dk1"/>
                          </a:solidFill>
                          <a:effectLst/>
                          <a:latin typeface="+mn-lt"/>
                          <a:ea typeface="+mn-ea"/>
                          <a:cs typeface="+mn-cs"/>
                        </a:rPr>
                        <a:t>Risoluzione interferenze con i sottoservizi</a:t>
                      </a:r>
                    </a:p>
                    <a:p>
                      <a:pPr marL="285750" indent="-285750" algn="l">
                        <a:buFont typeface="Arial" panose="020B0604020202020204" pitchFamily="34" charset="0"/>
                        <a:buChar char="•"/>
                      </a:pPr>
                      <a:r>
                        <a:rPr lang="it-IT" sz="1800" b="0" kern="1200" baseline="0" dirty="0">
                          <a:solidFill>
                            <a:schemeClr val="dk1"/>
                          </a:solidFill>
                          <a:effectLst/>
                          <a:latin typeface="+mn-lt"/>
                          <a:ea typeface="+mn-ea"/>
                          <a:cs typeface="+mn-cs"/>
                        </a:rPr>
                        <a:t>Esecuzione attività in aree densamente urbanizzate</a:t>
                      </a:r>
                    </a:p>
                    <a:p>
                      <a:pPr marL="285750" indent="-285750" algn="l">
                        <a:buFont typeface="Arial" panose="020B0604020202020204" pitchFamily="34" charset="0"/>
                        <a:buChar char="•"/>
                      </a:pPr>
                      <a:r>
                        <a:rPr lang="it-IT" sz="1800" b="0" kern="1200" baseline="0" dirty="0">
                          <a:solidFill>
                            <a:schemeClr val="dk1"/>
                          </a:solidFill>
                          <a:effectLst/>
                          <a:latin typeface="+mn-lt"/>
                          <a:ea typeface="+mn-ea"/>
                          <a:cs typeface="+mn-cs"/>
                        </a:rPr>
                        <a:t>Interazione con progetto «MEDASPAN»</a:t>
                      </a:r>
                    </a:p>
                  </a:txBody>
                  <a:tcPr/>
                </a:tc>
                <a:extLst>
                  <a:ext uri="{0D108BD9-81ED-4DB2-BD59-A6C34878D82A}">
                    <a16:rowId xmlns:a16="http://schemas.microsoft.com/office/drawing/2014/main" val="3205105382"/>
                  </a:ext>
                </a:extLst>
              </a:tr>
            </a:tbl>
          </a:graphicData>
        </a:graphic>
      </p:graphicFrame>
      <p:graphicFrame>
        <p:nvGraphicFramePr>
          <p:cNvPr id="2" name="Tabella 1"/>
          <p:cNvGraphicFramePr>
            <a:graphicFrameLocks noGrp="1"/>
          </p:cNvGraphicFramePr>
          <p:nvPr>
            <p:extLst>
              <p:ext uri="{D42A27DB-BD31-4B8C-83A1-F6EECF244321}">
                <p14:modId xmlns:p14="http://schemas.microsoft.com/office/powerpoint/2010/main" val="3333466561"/>
              </p:ext>
            </p:extLst>
          </p:nvPr>
        </p:nvGraphicFramePr>
        <p:xfrm>
          <a:off x="486489" y="667168"/>
          <a:ext cx="8179308" cy="2194560"/>
        </p:xfrm>
        <a:graphic>
          <a:graphicData uri="http://schemas.openxmlformats.org/drawingml/2006/table">
            <a:tbl>
              <a:tblPr firstRow="1" bandRow="1">
                <a:tableStyleId>{073A0DAA-6AF3-43AB-8588-CEC1D06C72B9}</a:tableStyleId>
              </a:tblPr>
              <a:tblGrid>
                <a:gridCol w="4089654">
                  <a:extLst>
                    <a:ext uri="{9D8B030D-6E8A-4147-A177-3AD203B41FA5}">
                      <a16:colId xmlns:a16="http://schemas.microsoft.com/office/drawing/2014/main" val="1621979204"/>
                    </a:ext>
                  </a:extLst>
                </a:gridCol>
                <a:gridCol w="4089654">
                  <a:extLst>
                    <a:ext uri="{9D8B030D-6E8A-4147-A177-3AD203B41FA5}">
                      <a16:colId xmlns:a16="http://schemas.microsoft.com/office/drawing/2014/main" val="3016901305"/>
                    </a:ext>
                  </a:extLst>
                </a:gridCol>
              </a:tblGrid>
              <a:tr h="328774">
                <a:tc>
                  <a:txBody>
                    <a:bodyPr/>
                    <a:lstStyle/>
                    <a:p>
                      <a:endParaRPr lang="it-IT" dirty="0"/>
                    </a:p>
                  </a:txBody>
                  <a:tcPr/>
                </a:tc>
                <a:tc>
                  <a:txBody>
                    <a:bodyPr/>
                    <a:lstStyle/>
                    <a:p>
                      <a:endParaRPr lang="it-IT" dirty="0"/>
                    </a:p>
                  </a:txBody>
                  <a:tcPr/>
                </a:tc>
                <a:extLst>
                  <a:ext uri="{0D108BD9-81ED-4DB2-BD59-A6C34878D82A}">
                    <a16:rowId xmlns:a16="http://schemas.microsoft.com/office/drawing/2014/main" val="958104629"/>
                  </a:ext>
                </a:extLst>
              </a:tr>
              <a:tr h="328774">
                <a:tc>
                  <a:txBody>
                    <a:bodyPr/>
                    <a:lstStyle/>
                    <a:p>
                      <a:pPr algn="ctr"/>
                      <a:r>
                        <a:rPr lang="it-IT" dirty="0"/>
                        <a:t>FASE PROGETTUALE</a:t>
                      </a:r>
                    </a:p>
                  </a:txBody>
                  <a:tcPr/>
                </a:tc>
                <a:tc>
                  <a:txBody>
                    <a:bodyPr/>
                    <a:lstStyle/>
                    <a:p>
                      <a:pPr algn="ctr"/>
                      <a:r>
                        <a:rPr lang="it-IT" dirty="0"/>
                        <a:t>PROGETTAZIONE ESECUTIVA (P.E.)</a:t>
                      </a:r>
                    </a:p>
                  </a:txBody>
                  <a:tcPr/>
                </a:tc>
                <a:extLst>
                  <a:ext uri="{0D108BD9-81ED-4DB2-BD59-A6C34878D82A}">
                    <a16:rowId xmlns:a16="http://schemas.microsoft.com/office/drawing/2014/main" val="3397178953"/>
                  </a:ext>
                </a:extLst>
              </a:tr>
              <a:tr h="328774">
                <a:tc>
                  <a:txBody>
                    <a:bodyPr/>
                    <a:lstStyle/>
                    <a:p>
                      <a:pPr algn="ctr"/>
                      <a:r>
                        <a:rPr lang="it-IT" dirty="0"/>
                        <a:t>TEMPISTICHE</a:t>
                      </a:r>
                      <a:r>
                        <a:rPr lang="it-IT" baseline="0" dirty="0"/>
                        <a:t> PROGETTUALI</a:t>
                      </a:r>
                      <a:endParaRPr lang="it-IT" dirty="0"/>
                    </a:p>
                  </a:txBody>
                  <a:tcPr/>
                </a:tc>
                <a:tc>
                  <a:txBody>
                    <a:bodyPr/>
                    <a:lstStyle/>
                    <a:p>
                      <a:pPr algn="ctr"/>
                      <a:r>
                        <a:rPr lang="it-IT" dirty="0"/>
                        <a:t>Fine</a:t>
                      </a:r>
                      <a:r>
                        <a:rPr lang="it-IT" baseline="0" dirty="0"/>
                        <a:t> P.E. entro 2023</a:t>
                      </a:r>
                      <a:endParaRPr lang="it-IT" sz="1400" b="0" kern="1200" dirty="0">
                        <a:solidFill>
                          <a:schemeClr val="dk1"/>
                        </a:solidFill>
                        <a:effectLst/>
                        <a:latin typeface="+mn-lt"/>
                        <a:ea typeface="+mn-ea"/>
                        <a:cs typeface="+mn-cs"/>
                      </a:endParaRPr>
                    </a:p>
                  </a:txBody>
                  <a:tcPr/>
                </a:tc>
                <a:extLst>
                  <a:ext uri="{0D108BD9-81ED-4DB2-BD59-A6C34878D82A}">
                    <a16:rowId xmlns:a16="http://schemas.microsoft.com/office/drawing/2014/main" val="1838590773"/>
                  </a:ext>
                </a:extLst>
              </a:tr>
              <a:tr h="328774">
                <a:tc>
                  <a:txBody>
                    <a:bodyPr/>
                    <a:lstStyle/>
                    <a:p>
                      <a:pPr marL="0" algn="ctr" defTabSz="457200" rtl="0" eaLnBrk="1" latinLnBrk="0" hangingPunct="1"/>
                      <a:r>
                        <a:rPr lang="it-IT" sz="1800" kern="1200" dirty="0">
                          <a:solidFill>
                            <a:schemeClr val="dk1"/>
                          </a:solidFill>
                          <a:latin typeface="+mn-lt"/>
                          <a:ea typeface="+mn-ea"/>
                          <a:cs typeface="+mn-cs"/>
                        </a:rPr>
                        <a:t>VALIDAZIONE P.E. ED INDIZIONE GARA</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it-IT" sz="1800" kern="1200" dirty="0">
                          <a:solidFill>
                            <a:schemeClr val="dk1"/>
                          </a:solidFill>
                          <a:latin typeface="+mn-lt"/>
                          <a:ea typeface="+mn-ea"/>
                          <a:cs typeface="+mn-cs"/>
                        </a:rPr>
                        <a:t>9 mesi</a:t>
                      </a:r>
                    </a:p>
                  </a:txBody>
                  <a:tcPr anchor="ctr"/>
                </a:tc>
                <a:extLst>
                  <a:ext uri="{0D108BD9-81ED-4DB2-BD59-A6C34878D82A}">
                    <a16:rowId xmlns:a16="http://schemas.microsoft.com/office/drawing/2014/main" val="2450815397"/>
                  </a:ext>
                </a:extLst>
              </a:tr>
              <a:tr h="328774">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it-IT" sz="1800" kern="1200" dirty="0">
                          <a:solidFill>
                            <a:schemeClr val="dk1"/>
                          </a:solidFill>
                          <a:latin typeface="+mn-lt"/>
                          <a:ea typeface="+mn-ea"/>
                          <a:cs typeface="+mn-cs"/>
                        </a:rPr>
                        <a:t>DURATA DEI LAVORI</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it-IT" sz="1800" kern="1200" dirty="0">
                          <a:solidFill>
                            <a:schemeClr val="dk1"/>
                          </a:solidFill>
                          <a:latin typeface="+mn-lt"/>
                          <a:ea typeface="+mn-ea"/>
                          <a:cs typeface="+mn-cs"/>
                        </a:rPr>
                        <a:t>20 mesi</a:t>
                      </a:r>
                    </a:p>
                  </a:txBody>
                  <a:tcPr anchor="ctr"/>
                </a:tc>
                <a:extLst>
                  <a:ext uri="{0D108BD9-81ED-4DB2-BD59-A6C34878D82A}">
                    <a16:rowId xmlns:a16="http://schemas.microsoft.com/office/drawing/2014/main" val="781469849"/>
                  </a:ext>
                </a:extLst>
              </a:tr>
              <a:tr h="328774">
                <a:tc>
                  <a:txBody>
                    <a:bodyPr/>
                    <a:lstStyle/>
                    <a:p>
                      <a:pPr algn="ctr"/>
                      <a:r>
                        <a:rPr lang="it-IT" dirty="0"/>
                        <a:t>CONSEGNA LAVORI PREVISTA</a:t>
                      </a:r>
                    </a:p>
                  </a:txBody>
                  <a:tcPr/>
                </a:tc>
                <a:tc>
                  <a:txBody>
                    <a:bodyPr/>
                    <a:lstStyle/>
                    <a:p>
                      <a:pPr algn="ctr"/>
                      <a:r>
                        <a:rPr lang="it-IT" sz="1800" b="0" kern="1200" dirty="0">
                          <a:solidFill>
                            <a:schemeClr val="dk1"/>
                          </a:solidFill>
                          <a:effectLst/>
                          <a:latin typeface="+mn-lt"/>
                          <a:ea typeface="+mn-ea"/>
                          <a:cs typeface="+mn-cs"/>
                        </a:rPr>
                        <a:t>settembre 2024</a:t>
                      </a:r>
                      <a:endParaRPr lang="it-IT" b="0" dirty="0"/>
                    </a:p>
                  </a:txBody>
                  <a:tcPr/>
                </a:tc>
                <a:extLst>
                  <a:ext uri="{0D108BD9-81ED-4DB2-BD59-A6C34878D82A}">
                    <a16:rowId xmlns:a16="http://schemas.microsoft.com/office/drawing/2014/main" val="2912920060"/>
                  </a:ext>
                </a:extLst>
              </a:tr>
            </a:tbl>
          </a:graphicData>
        </a:graphic>
      </p:graphicFrame>
      <p:graphicFrame>
        <p:nvGraphicFramePr>
          <p:cNvPr id="10" name="Tabella 9"/>
          <p:cNvGraphicFramePr>
            <a:graphicFrameLocks noGrp="1"/>
          </p:cNvGraphicFramePr>
          <p:nvPr>
            <p:extLst>
              <p:ext uri="{D42A27DB-BD31-4B8C-83A1-F6EECF244321}">
                <p14:modId xmlns:p14="http://schemas.microsoft.com/office/powerpoint/2010/main" val="2385706391"/>
              </p:ext>
            </p:extLst>
          </p:nvPr>
        </p:nvGraphicFramePr>
        <p:xfrm>
          <a:off x="486489" y="378440"/>
          <a:ext cx="8196072" cy="701040"/>
        </p:xfrm>
        <a:graphic>
          <a:graphicData uri="http://schemas.openxmlformats.org/drawingml/2006/table">
            <a:tbl>
              <a:tblPr firstRow="1" bandRow="1">
                <a:tableStyleId>{073A0DAA-6AF3-43AB-8588-CEC1D06C72B9}</a:tableStyleId>
              </a:tblPr>
              <a:tblGrid>
                <a:gridCol w="8196072">
                  <a:extLst>
                    <a:ext uri="{9D8B030D-6E8A-4147-A177-3AD203B41FA5}">
                      <a16:colId xmlns:a16="http://schemas.microsoft.com/office/drawing/2014/main" val="3794818003"/>
                    </a:ext>
                  </a:extLst>
                </a:gridCol>
              </a:tblGrid>
              <a:tr h="542617">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it-IT" sz="2000" dirty="0"/>
                        <a:t>FUTURO SOTTOPASSO IN SOSTITUZIONE </a:t>
                      </a:r>
                      <a:r>
                        <a:rPr lang="it-IT" sz="2000" baseline="0" dirty="0"/>
                        <a:t>DEL PASSAGGIO A LIVELLO</a:t>
                      </a:r>
                    </a:p>
                    <a:p>
                      <a:pPr marL="0" marR="0" lvl="0" indent="0" algn="ctr" defTabSz="457200" rtl="0" eaLnBrk="1" fontAlgn="auto" latinLnBrk="0" hangingPunct="1">
                        <a:lnSpc>
                          <a:spcPct val="100000"/>
                        </a:lnSpc>
                        <a:spcBef>
                          <a:spcPts val="0"/>
                        </a:spcBef>
                        <a:spcAft>
                          <a:spcPts val="0"/>
                        </a:spcAft>
                        <a:buClrTx/>
                        <a:buSzTx/>
                        <a:buFontTx/>
                        <a:buNone/>
                        <a:tabLst/>
                        <a:defRPr/>
                      </a:pPr>
                      <a:r>
                        <a:rPr lang="it-IT" sz="2000" baseline="0" dirty="0"/>
                        <a:t>DI VIA SEVESO – VIA CADORNA</a:t>
                      </a:r>
                      <a:endParaRPr lang="it-IT" sz="2000" dirty="0"/>
                    </a:p>
                  </a:txBody>
                  <a:tcPr anchor="ctr"/>
                </a:tc>
                <a:extLst>
                  <a:ext uri="{0D108BD9-81ED-4DB2-BD59-A6C34878D82A}">
                    <a16:rowId xmlns:a16="http://schemas.microsoft.com/office/drawing/2014/main" val="2592613421"/>
                  </a:ext>
                </a:extLst>
              </a:tr>
            </a:tbl>
          </a:graphicData>
        </a:graphic>
      </p:graphicFrame>
    </p:spTree>
    <p:extLst>
      <p:ext uri="{BB962C8B-B14F-4D97-AF65-F5344CB8AC3E}">
        <p14:creationId xmlns:p14="http://schemas.microsoft.com/office/powerpoint/2010/main" val="34112253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2"/>
          <p:cNvSpPr txBox="1">
            <a:spLocks/>
          </p:cNvSpPr>
          <p:nvPr/>
        </p:nvSpPr>
        <p:spPr>
          <a:xfrm>
            <a:off x="318977" y="413280"/>
            <a:ext cx="8474149" cy="507777"/>
          </a:xfrm>
          <a:prstGeom prst="rect">
            <a:avLst/>
          </a:prstGeom>
        </p:spPr>
        <p:txBody>
          <a:bodyPr vert="horz" lIns="0" tIns="0" rIns="0" bIns="0" rtlCol="0" anchor="ctr" anchorCtr="0">
            <a:noAutofit/>
          </a:bodyPr>
          <a:lstStyle>
            <a:defPPr>
              <a:defRPr lang="it-IT"/>
            </a:defPPr>
            <a:lvl1pPr>
              <a:spcBef>
                <a:spcPct val="0"/>
              </a:spcBef>
              <a:buNone/>
              <a:defRPr sz="3200">
                <a:latin typeface="+mj-lt"/>
                <a:ea typeface="+mj-ea"/>
                <a:cs typeface="+mj-cs"/>
              </a:defRPr>
            </a:lvl1pPr>
          </a:lstStyle>
          <a:p>
            <a:pPr algn="ctr"/>
            <a:r>
              <a:rPr kumimoji="0" lang="it-IT" sz="3000" b="0" i="0" u="none" strike="noStrike" kern="1200" cap="none" spc="0" normalizeH="0" baseline="0" noProof="0" dirty="0">
                <a:ln>
                  <a:noFill/>
                </a:ln>
                <a:solidFill>
                  <a:srgbClr val="005996"/>
                </a:solidFill>
                <a:effectLst/>
                <a:uLnTx/>
                <a:uFillTx/>
                <a:latin typeface="Calibri"/>
                <a:ea typeface="+mj-ea"/>
                <a:cs typeface="+mj-cs"/>
              </a:rPr>
              <a:t>            </a:t>
            </a:r>
            <a:br>
              <a:rPr kumimoji="0" lang="it-IT" sz="3000" b="0" i="0" u="none" strike="noStrike" kern="1200" cap="none" spc="0" normalizeH="0" baseline="0" noProof="0" dirty="0">
                <a:ln>
                  <a:noFill/>
                </a:ln>
                <a:solidFill>
                  <a:srgbClr val="005996"/>
                </a:solidFill>
                <a:effectLst/>
                <a:uLnTx/>
                <a:uFillTx/>
                <a:latin typeface="Calibri"/>
                <a:ea typeface="+mj-ea"/>
                <a:cs typeface="+mj-cs"/>
              </a:rPr>
            </a:br>
            <a:endParaRPr kumimoji="0" lang="it-IT" sz="3000" b="0" i="0" u="none" strike="noStrike" kern="1200" cap="none" spc="0" normalizeH="0" baseline="0" noProof="0" dirty="0">
              <a:ln>
                <a:noFill/>
              </a:ln>
              <a:solidFill>
                <a:srgbClr val="005996"/>
              </a:solidFill>
              <a:effectLst/>
              <a:uLnTx/>
              <a:uFillTx/>
              <a:latin typeface="Calibri"/>
              <a:ea typeface="+mj-ea"/>
              <a:cs typeface="+mj-cs"/>
            </a:endParaRPr>
          </a:p>
        </p:txBody>
      </p:sp>
      <p:sp>
        <p:nvSpPr>
          <p:cNvPr id="8" name="Segnaposto contenuto 7"/>
          <p:cNvSpPr>
            <a:spLocks noGrp="1"/>
          </p:cNvSpPr>
          <p:nvPr>
            <p:ph idx="1"/>
          </p:nvPr>
        </p:nvSpPr>
        <p:spPr>
          <a:xfrm>
            <a:off x="457200" y="1600204"/>
            <a:ext cx="8229600" cy="4376390"/>
          </a:xfrm>
        </p:spPr>
        <p:txBody>
          <a:bodyPr>
            <a:normAutofit/>
          </a:bodyPr>
          <a:lstStyle/>
          <a:p>
            <a:pPr marL="285750" indent="-285750">
              <a:buFont typeface="Arial" panose="020B0604020202020204" pitchFamily="34" charset="0"/>
              <a:buChar char="•"/>
            </a:pPr>
            <a:r>
              <a:rPr lang="it-IT" b="1" dirty="0"/>
              <a:t>Obiettivi di gestione circolazione ferroviaria</a:t>
            </a:r>
          </a:p>
          <a:p>
            <a:pPr marL="822325" lvl="1" indent="-285750" algn="just">
              <a:buFont typeface="Arial" panose="020B0604020202020204" pitchFamily="34" charset="0"/>
              <a:buChar char="•"/>
            </a:pPr>
            <a:r>
              <a:rPr lang="it-IT" i="1" dirty="0"/>
              <a:t>Aumento della flessibilità di gestione del traffico ferroviario sul nodo di Seveso. Eliminazione conflitti di itinerario, possibilità di ricevimento in parallelo da Meda e da Camnago. Aumento della velocità di ingresso nel nodo.</a:t>
            </a:r>
            <a:endParaRPr lang="it-IT" dirty="0"/>
          </a:p>
          <a:p>
            <a:pPr marL="285750" indent="-285750" algn="just">
              <a:buFont typeface="Arial" panose="020B0604020202020204" pitchFamily="34" charset="0"/>
              <a:buChar char="•"/>
            </a:pPr>
            <a:r>
              <a:rPr lang="it-IT" b="1" dirty="0"/>
              <a:t>Obiettivi di sviluppo futuro</a:t>
            </a:r>
          </a:p>
          <a:p>
            <a:pPr marL="822325" lvl="1" indent="-285750" algn="just">
              <a:buFont typeface="Arial" panose="020B0604020202020204" pitchFamily="34" charset="0"/>
              <a:buChar char="•"/>
            </a:pPr>
            <a:r>
              <a:rPr lang="it-IT" i="1" dirty="0"/>
              <a:t>Ripristino attestamento intera linea S2 a Meda/Mariano C.se con cadenza 30’.</a:t>
            </a:r>
            <a:endParaRPr lang="it-IT" dirty="0"/>
          </a:p>
          <a:p>
            <a:pPr marL="822325" lvl="1" indent="-285750" algn="just">
              <a:buFont typeface="Arial" panose="020B0604020202020204" pitchFamily="34" charset="0"/>
              <a:buChar char="•"/>
            </a:pPr>
            <a:r>
              <a:rPr lang="it-IT" i="1" dirty="0" err="1"/>
              <a:t>Ritracciatura</a:t>
            </a:r>
            <a:r>
              <a:rPr lang="it-IT" i="1" dirty="0"/>
              <a:t> del sistema con velocizzazione Bovisa – Seveso con conseguente spostamento incrocio S4 (oggi a Seveso) a nord di Seveso (direzione Camnago) ed S2/Regionale nella stazione di Meda.</a:t>
            </a:r>
            <a:endParaRPr lang="it-IT" dirty="0"/>
          </a:p>
          <a:p>
            <a:pPr marL="285750" indent="-285750" algn="just">
              <a:buFont typeface="Arial" panose="020B0604020202020204" pitchFamily="34" charset="0"/>
              <a:buChar char="•"/>
            </a:pPr>
            <a:r>
              <a:rPr lang="it-IT" b="1" dirty="0"/>
              <a:t>Obiettivi territoriali</a:t>
            </a:r>
          </a:p>
          <a:p>
            <a:pPr marL="822325" lvl="1" indent="-285750" algn="just">
              <a:buFont typeface="Arial" panose="020B0604020202020204" pitchFamily="34" charset="0"/>
              <a:buChar char="•"/>
            </a:pPr>
            <a:r>
              <a:rPr lang="it-IT" i="1" dirty="0"/>
              <a:t>Il ripristino dell’attestamento della linea S2 a Meda/Mariano C.se con cadenza 30’ prevede un aumento del numero di tracce per direzione su entrambe le stazioni.</a:t>
            </a:r>
          </a:p>
          <a:p>
            <a:pPr marL="822325" lvl="1" indent="-285750" algn="just">
              <a:buFont typeface="Arial" panose="020B0604020202020204" pitchFamily="34" charset="0"/>
              <a:buChar char="•"/>
            </a:pPr>
            <a:r>
              <a:rPr lang="it-IT" i="1" dirty="0"/>
              <a:t>Diminuzione tempi medi di chiusura del PL di via Indipendenza nonché sbloccamento immediato dei PL lungo tratta con un tempo massimo di sbloccamento dei PL, dopo il passaggio dei convogli sulle tratte a doppio binario, estremamente contenuto ma sempre funzione del numero di treni circolanti.</a:t>
            </a:r>
          </a:p>
        </p:txBody>
      </p:sp>
      <p:sp>
        <p:nvSpPr>
          <p:cNvPr id="4" name="Segnaposto testo 4">
            <a:extLst>
              <a:ext uri="{FF2B5EF4-FFF2-40B4-BE49-F238E27FC236}">
                <a16:creationId xmlns:a16="http://schemas.microsoft.com/office/drawing/2014/main" id="{A9CFF0C5-5800-563C-10C4-1943E5FE5AAA}"/>
              </a:ext>
            </a:extLst>
          </p:cNvPr>
          <p:cNvSpPr>
            <a:spLocks noGrp="1"/>
          </p:cNvSpPr>
          <p:nvPr>
            <p:ph type="body" sz="quarter" idx="13"/>
          </p:nvPr>
        </p:nvSpPr>
        <p:spPr/>
        <p:txBody>
          <a:bodyPr vert="horz" lIns="0" tIns="0" rIns="0" bIns="0" rtlCol="0" anchor="ctr"/>
          <a:lstStyle/>
          <a:p>
            <a:pPr algn="just"/>
            <a:r>
              <a:rPr lang="it-IT" sz="1000" dirty="0">
                <a:solidFill>
                  <a:srgbClr val="005996"/>
                </a:solidFill>
              </a:rPr>
              <a:t>CONSIGLIO COMUNALE MEDA – 30 marzo 2023</a:t>
            </a:r>
          </a:p>
        </p:txBody>
      </p:sp>
      <p:graphicFrame>
        <p:nvGraphicFramePr>
          <p:cNvPr id="3" name="Tabella 2"/>
          <p:cNvGraphicFramePr>
            <a:graphicFrameLocks noGrp="1"/>
          </p:cNvGraphicFramePr>
          <p:nvPr>
            <p:extLst>
              <p:ext uri="{D42A27DB-BD31-4B8C-83A1-F6EECF244321}">
                <p14:modId xmlns:p14="http://schemas.microsoft.com/office/powerpoint/2010/main" val="2286705553"/>
              </p:ext>
            </p:extLst>
          </p:nvPr>
        </p:nvGraphicFramePr>
        <p:xfrm>
          <a:off x="457200" y="699746"/>
          <a:ext cx="8179308" cy="701040"/>
        </p:xfrm>
        <a:graphic>
          <a:graphicData uri="http://schemas.openxmlformats.org/drawingml/2006/table">
            <a:tbl>
              <a:tblPr firstRow="1" bandRow="1">
                <a:tableStyleId>{073A0DAA-6AF3-43AB-8588-CEC1D06C72B9}</a:tableStyleId>
              </a:tblPr>
              <a:tblGrid>
                <a:gridCol w="8179308">
                  <a:extLst>
                    <a:ext uri="{9D8B030D-6E8A-4147-A177-3AD203B41FA5}">
                      <a16:colId xmlns:a16="http://schemas.microsoft.com/office/drawing/2014/main" val="1332971868"/>
                    </a:ext>
                  </a:extLst>
                </a:gridCol>
              </a:tblGrid>
              <a:tr h="37084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it-IT" sz="2000" b="1" kern="1200" baseline="0" dirty="0">
                          <a:solidFill>
                            <a:schemeClr val="lt1"/>
                          </a:solidFill>
                          <a:latin typeface="+mn-lt"/>
                          <a:ea typeface="+mn-ea"/>
                          <a:cs typeface="+mn-cs"/>
                        </a:rPr>
                        <a:t>INTERVENTI NODO DI SEVESO E RADDOPPI FERROVIARI TRATTE</a:t>
                      </a:r>
                    </a:p>
                    <a:p>
                      <a:pPr marL="0" marR="0" lvl="0" indent="0" algn="ctr" defTabSz="457200" rtl="0" eaLnBrk="1" fontAlgn="auto" latinLnBrk="0" hangingPunct="1">
                        <a:lnSpc>
                          <a:spcPct val="100000"/>
                        </a:lnSpc>
                        <a:spcBef>
                          <a:spcPts val="0"/>
                        </a:spcBef>
                        <a:spcAft>
                          <a:spcPts val="0"/>
                        </a:spcAft>
                        <a:buClrTx/>
                        <a:buSzTx/>
                        <a:buFontTx/>
                        <a:buNone/>
                        <a:tabLst/>
                        <a:defRPr/>
                      </a:pPr>
                      <a:r>
                        <a:rPr lang="it-IT" sz="2000" b="1" kern="1200" baseline="0" dirty="0">
                          <a:solidFill>
                            <a:schemeClr val="lt1"/>
                          </a:solidFill>
                          <a:latin typeface="+mn-lt"/>
                          <a:ea typeface="+mn-ea"/>
                          <a:cs typeface="+mn-cs"/>
                        </a:rPr>
                        <a:t> SEVESO-CAMNAGO E SEVESO-MEDA</a:t>
                      </a:r>
                    </a:p>
                  </a:txBody>
                  <a:tcPr/>
                </a:tc>
                <a:extLst>
                  <a:ext uri="{0D108BD9-81ED-4DB2-BD59-A6C34878D82A}">
                    <a16:rowId xmlns:a16="http://schemas.microsoft.com/office/drawing/2014/main" val="1126279940"/>
                  </a:ext>
                </a:extLst>
              </a:tr>
            </a:tbl>
          </a:graphicData>
        </a:graphic>
      </p:graphicFrame>
    </p:spTree>
    <p:extLst>
      <p:ext uri="{BB962C8B-B14F-4D97-AF65-F5344CB8AC3E}">
        <p14:creationId xmlns:p14="http://schemas.microsoft.com/office/powerpoint/2010/main" val="32081595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ctrTitle"/>
          </p:nvPr>
        </p:nvSpPr>
        <p:spPr>
          <a:xfrm>
            <a:off x="457203" y="1137448"/>
            <a:ext cx="7512421" cy="589770"/>
          </a:xfrm>
        </p:spPr>
        <p:txBody>
          <a:bodyPr vert="horz" lIns="0" tIns="0" rIns="0" bIns="0" rtlCol="0" anchor="b" anchorCtr="0">
            <a:normAutofit fontScale="90000"/>
          </a:bodyPr>
          <a:lstStyle/>
          <a:p>
            <a:pPr defTabSz="424379"/>
            <a:r>
              <a:rPr lang="it-IT" sz="3387" dirty="0"/>
              <a:t>INTERVENTI RICADENTI NEL COMUNE DI MEDA</a:t>
            </a:r>
          </a:p>
        </p:txBody>
      </p:sp>
      <p:sp>
        <p:nvSpPr>
          <p:cNvPr id="6" name="Segnaposto contenuto 5"/>
          <p:cNvSpPr>
            <a:spLocks noGrp="1"/>
          </p:cNvSpPr>
          <p:nvPr>
            <p:ph type="subTitle" idx="1"/>
          </p:nvPr>
        </p:nvSpPr>
        <p:spPr>
          <a:xfrm>
            <a:off x="457204" y="2849078"/>
            <a:ext cx="6222730" cy="2766347"/>
          </a:xfrm>
        </p:spPr>
        <p:txBody>
          <a:bodyPr>
            <a:normAutofit/>
          </a:bodyPr>
          <a:lstStyle/>
          <a:p>
            <a:pPr marL="195709" indent="-195709">
              <a:buFont typeface="Arial" pitchFamily="34" charset="0"/>
              <a:buChar char="•"/>
            </a:pPr>
            <a:r>
              <a:rPr lang="it-IT" dirty="0">
                <a:solidFill>
                  <a:schemeClr val="tx1">
                    <a:lumMod val="65000"/>
                  </a:schemeClr>
                </a:solidFill>
              </a:rPr>
              <a:t>Inquadramento raddoppio ferroviario Seveso-Meda</a:t>
            </a:r>
          </a:p>
          <a:p>
            <a:pPr marL="195709" indent="-195709">
              <a:buFont typeface="Arial" pitchFamily="34" charset="0"/>
              <a:buChar char="•"/>
            </a:pPr>
            <a:r>
              <a:rPr lang="it-IT" sz="2500" dirty="0"/>
              <a:t>Focus sulle opere raddoppio ferroviario</a:t>
            </a:r>
          </a:p>
          <a:p>
            <a:pPr marL="195709" indent="-195709">
              <a:buFont typeface="Arial" pitchFamily="34" charset="0"/>
              <a:buChar char="•"/>
            </a:pPr>
            <a:r>
              <a:rPr lang="it-IT" dirty="0">
                <a:solidFill>
                  <a:schemeClr val="tx1">
                    <a:lumMod val="65000"/>
                  </a:schemeClr>
                </a:solidFill>
              </a:rPr>
              <a:t>Futuro sottopasso via Cadorna via Seveso</a:t>
            </a:r>
          </a:p>
          <a:p>
            <a:pPr marL="195709" indent="-195709">
              <a:buFont typeface="Arial" pitchFamily="34" charset="0"/>
              <a:buChar char="•"/>
            </a:pPr>
            <a:r>
              <a:rPr lang="it-IT" dirty="0">
                <a:solidFill>
                  <a:schemeClr val="tx1">
                    <a:lumMod val="65000"/>
                  </a:schemeClr>
                </a:solidFill>
              </a:rPr>
              <a:t>Focus sulle opere di via Cadorna via Seveso</a:t>
            </a:r>
          </a:p>
          <a:p>
            <a:endParaRPr lang="it-IT" dirty="0"/>
          </a:p>
        </p:txBody>
      </p:sp>
    </p:spTree>
    <p:extLst>
      <p:ext uri="{BB962C8B-B14F-4D97-AF65-F5344CB8AC3E}">
        <p14:creationId xmlns:p14="http://schemas.microsoft.com/office/powerpoint/2010/main" val="14559502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olo 4">
            <a:extLst>
              <a:ext uri="{FF2B5EF4-FFF2-40B4-BE49-F238E27FC236}">
                <a16:creationId xmlns:a16="http://schemas.microsoft.com/office/drawing/2014/main" id="{7B77861D-D33E-12C8-6ED2-3ABD90C6127D}"/>
              </a:ext>
            </a:extLst>
          </p:cNvPr>
          <p:cNvSpPr txBox="1">
            <a:spLocks/>
          </p:cNvSpPr>
          <p:nvPr/>
        </p:nvSpPr>
        <p:spPr>
          <a:xfrm>
            <a:off x="457200" y="187618"/>
            <a:ext cx="8760331" cy="663762"/>
          </a:xfrm>
          <a:prstGeom prst="rect">
            <a:avLst/>
          </a:prstGeom>
        </p:spPr>
        <p:txBody>
          <a:bodyPr vert="horz" lIns="0" tIns="0" rIns="0" bIns="0" rtlCol="0" anchor="ctr" anchorCtr="0">
            <a:normAutofit/>
          </a:bodyPr>
          <a:lstStyle>
            <a:lvl1pPr algn="l" defTabSz="457200" rtl="0" eaLnBrk="1" latinLnBrk="0" hangingPunct="1">
              <a:spcBef>
                <a:spcPct val="0"/>
              </a:spcBef>
              <a:buNone/>
              <a:defRPr sz="3400" kern="1200">
                <a:solidFill>
                  <a:schemeClr val="tx1"/>
                </a:solidFill>
                <a:latin typeface="+mj-lt"/>
                <a:ea typeface="+mj-ea"/>
                <a:cs typeface="+mj-cs"/>
              </a:defRPr>
            </a:lvl1pPr>
          </a:lstStyle>
          <a:p>
            <a:r>
              <a:rPr lang="it-IT" sz="2000" dirty="0"/>
              <a:t>RADDOPPIO FERROVIARIO – COROGRAFIA INTERVENTI IN COMUNE DI MEDA</a:t>
            </a:r>
          </a:p>
        </p:txBody>
      </p:sp>
      <p:sp>
        <p:nvSpPr>
          <p:cNvPr id="3" name="Segnaposto testo 4">
            <a:extLst>
              <a:ext uri="{FF2B5EF4-FFF2-40B4-BE49-F238E27FC236}">
                <a16:creationId xmlns:a16="http://schemas.microsoft.com/office/drawing/2014/main" id="{7F70C928-6186-846F-6E15-A6FA19E7BA89}"/>
              </a:ext>
            </a:extLst>
          </p:cNvPr>
          <p:cNvSpPr>
            <a:spLocks noGrp="1"/>
          </p:cNvSpPr>
          <p:nvPr>
            <p:ph type="body" sz="quarter" idx="13"/>
          </p:nvPr>
        </p:nvSpPr>
        <p:spPr>
          <a:xfrm>
            <a:off x="457200" y="142135"/>
            <a:ext cx="8229600" cy="268287"/>
          </a:xfrm>
        </p:spPr>
        <p:txBody>
          <a:bodyPr vert="horz" lIns="0" tIns="0" rIns="0" bIns="0" rtlCol="0" anchor="ctr">
            <a:normAutofit fontScale="92500" lnSpcReduction="10000"/>
          </a:bodyPr>
          <a:lstStyle/>
          <a:p>
            <a:r>
              <a:rPr lang="it-IT" sz="1000" dirty="0">
                <a:solidFill>
                  <a:srgbClr val="005996"/>
                </a:solidFill>
              </a:rPr>
              <a:t>CONSIGLIO COMUNALE MEDA – 30 marzo 2023</a:t>
            </a:r>
            <a:r>
              <a:rPr lang="it-IT" sz="1000" dirty="0"/>
              <a:t/>
            </a:r>
            <a:br>
              <a:rPr lang="it-IT" sz="1000" dirty="0"/>
            </a:br>
            <a:endParaRPr lang="it-IT" sz="1000" dirty="0">
              <a:solidFill>
                <a:srgbClr val="005996"/>
              </a:solidFill>
            </a:endParaRPr>
          </a:p>
        </p:txBody>
      </p:sp>
      <p:pic>
        <p:nvPicPr>
          <p:cNvPr id="2" name="Immagine 1"/>
          <p:cNvPicPr>
            <a:picLocks noChangeAspect="1"/>
          </p:cNvPicPr>
          <p:nvPr/>
        </p:nvPicPr>
        <p:blipFill>
          <a:blip r:embed="rId3"/>
          <a:stretch>
            <a:fillRect/>
          </a:stretch>
        </p:blipFill>
        <p:spPr>
          <a:xfrm>
            <a:off x="457200" y="892492"/>
            <a:ext cx="8151341" cy="5177203"/>
          </a:xfrm>
          <a:prstGeom prst="rect">
            <a:avLst/>
          </a:prstGeom>
        </p:spPr>
      </p:pic>
    </p:spTree>
    <p:extLst>
      <p:ext uri="{BB962C8B-B14F-4D97-AF65-F5344CB8AC3E}">
        <p14:creationId xmlns:p14="http://schemas.microsoft.com/office/powerpoint/2010/main" val="2089780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3" name="Titolo 4">
            <a:extLst>
              <a:ext uri="{FF2B5EF4-FFF2-40B4-BE49-F238E27FC236}">
                <a16:creationId xmlns:a16="http://schemas.microsoft.com/office/drawing/2014/main" id="{7B77861D-D33E-12C8-6ED2-3ABD90C6127D}"/>
              </a:ext>
            </a:extLst>
          </p:cNvPr>
          <p:cNvSpPr txBox="1">
            <a:spLocks/>
          </p:cNvSpPr>
          <p:nvPr/>
        </p:nvSpPr>
        <p:spPr>
          <a:xfrm>
            <a:off x="457200" y="410423"/>
            <a:ext cx="8760331" cy="631168"/>
          </a:xfrm>
          <a:prstGeom prst="rect">
            <a:avLst/>
          </a:prstGeom>
        </p:spPr>
        <p:txBody>
          <a:bodyPr vert="horz" lIns="0" tIns="0" rIns="0" bIns="0" rtlCol="0" anchor="ctr" anchorCtr="0">
            <a:normAutofit/>
          </a:bodyPr>
          <a:lstStyle>
            <a:lvl1pPr algn="l" defTabSz="457200" rtl="0" eaLnBrk="1" latinLnBrk="0" hangingPunct="1">
              <a:spcBef>
                <a:spcPct val="0"/>
              </a:spcBef>
              <a:buNone/>
              <a:defRPr sz="3400" kern="1200">
                <a:solidFill>
                  <a:schemeClr val="tx1"/>
                </a:solidFill>
                <a:latin typeface="+mj-lt"/>
                <a:ea typeface="+mj-ea"/>
                <a:cs typeface="+mj-cs"/>
              </a:defRPr>
            </a:lvl1pPr>
          </a:lstStyle>
          <a:p>
            <a:r>
              <a:rPr lang="it-IT" sz="2000" dirty="0"/>
              <a:t>RADDOPPIO FERROVIARIO TRATTA SEVESO – MEDA</a:t>
            </a:r>
          </a:p>
          <a:p>
            <a:r>
              <a:rPr lang="it-IT" sz="2000" dirty="0"/>
              <a:t>PLANIMETRIA NUOVE OPERE tav. 1/3</a:t>
            </a:r>
          </a:p>
        </p:txBody>
      </p:sp>
      <p:sp>
        <p:nvSpPr>
          <p:cNvPr id="3" name="Segnaposto testo 4">
            <a:extLst>
              <a:ext uri="{FF2B5EF4-FFF2-40B4-BE49-F238E27FC236}">
                <a16:creationId xmlns:a16="http://schemas.microsoft.com/office/drawing/2014/main" id="{7F70C928-6186-846F-6E15-A6FA19E7BA89}"/>
              </a:ext>
            </a:extLst>
          </p:cNvPr>
          <p:cNvSpPr>
            <a:spLocks noGrp="1"/>
          </p:cNvSpPr>
          <p:nvPr>
            <p:ph type="body" sz="quarter" idx="13"/>
          </p:nvPr>
        </p:nvSpPr>
        <p:spPr>
          <a:xfrm>
            <a:off x="457200" y="142135"/>
            <a:ext cx="8229600" cy="268287"/>
          </a:xfrm>
        </p:spPr>
        <p:txBody>
          <a:bodyPr vert="horz" lIns="0" tIns="0" rIns="0" bIns="0" rtlCol="0" anchor="ctr">
            <a:normAutofit fontScale="92500" lnSpcReduction="10000"/>
          </a:bodyPr>
          <a:lstStyle/>
          <a:p>
            <a:r>
              <a:rPr lang="it-IT" sz="1000" dirty="0">
                <a:solidFill>
                  <a:srgbClr val="005996"/>
                </a:solidFill>
              </a:rPr>
              <a:t>CONSIGLIO COMUNALE MEDA – 30 marzo 2023</a:t>
            </a:r>
            <a:r>
              <a:rPr lang="it-IT" sz="1000" dirty="0"/>
              <a:t/>
            </a:r>
            <a:br>
              <a:rPr lang="it-IT" sz="1000" dirty="0"/>
            </a:br>
            <a:endParaRPr lang="it-IT" sz="1000" dirty="0">
              <a:solidFill>
                <a:srgbClr val="005996"/>
              </a:solidFill>
            </a:endParaRPr>
          </a:p>
        </p:txBody>
      </p:sp>
      <p:pic>
        <p:nvPicPr>
          <p:cNvPr id="7" name="Immagine 6"/>
          <p:cNvPicPr>
            <a:picLocks noChangeAspect="1"/>
          </p:cNvPicPr>
          <p:nvPr/>
        </p:nvPicPr>
        <p:blipFill>
          <a:blip r:embed="rId4"/>
          <a:stretch>
            <a:fillRect/>
          </a:stretch>
        </p:blipFill>
        <p:spPr>
          <a:xfrm>
            <a:off x="543696" y="1165159"/>
            <a:ext cx="8143103" cy="4921624"/>
          </a:xfrm>
          <a:prstGeom prst="rect">
            <a:avLst/>
          </a:prstGeom>
        </p:spPr>
      </p:pic>
      <p:pic>
        <p:nvPicPr>
          <p:cNvPr id="5" name="Immagine 4"/>
          <p:cNvPicPr>
            <a:picLocks noChangeAspect="1"/>
          </p:cNvPicPr>
          <p:nvPr/>
        </p:nvPicPr>
        <p:blipFill>
          <a:blip r:embed="rId5"/>
          <a:stretch>
            <a:fillRect/>
          </a:stretch>
        </p:blipFill>
        <p:spPr>
          <a:xfrm>
            <a:off x="992659" y="4135393"/>
            <a:ext cx="2813222" cy="1843905"/>
          </a:xfrm>
          <a:prstGeom prst="rect">
            <a:avLst/>
          </a:prstGeom>
        </p:spPr>
      </p:pic>
      <p:pic>
        <p:nvPicPr>
          <p:cNvPr id="6" name="Immagine 5"/>
          <p:cNvPicPr>
            <a:picLocks noChangeAspect="1"/>
          </p:cNvPicPr>
          <p:nvPr/>
        </p:nvPicPr>
        <p:blipFill>
          <a:blip r:embed="rId6"/>
          <a:stretch>
            <a:fillRect/>
          </a:stretch>
        </p:blipFill>
        <p:spPr>
          <a:xfrm>
            <a:off x="5406067" y="1342767"/>
            <a:ext cx="2374074" cy="1573428"/>
          </a:xfrm>
          <a:prstGeom prst="rect">
            <a:avLst/>
          </a:prstGeom>
        </p:spPr>
      </p:pic>
      <p:sp>
        <p:nvSpPr>
          <p:cNvPr id="8" name="Fumetto 1 40">
            <a:extLst>
              <a:ext uri="{FF2B5EF4-FFF2-40B4-BE49-F238E27FC236}">
                <a16:creationId xmlns:a16="http://schemas.microsoft.com/office/drawing/2014/main" id="{BC7DF1C4-406D-4ECD-A702-E30CAF05BCA8}"/>
              </a:ext>
            </a:extLst>
          </p:cNvPr>
          <p:cNvSpPr/>
          <p:nvPr/>
        </p:nvSpPr>
        <p:spPr>
          <a:xfrm>
            <a:off x="1713470" y="1589904"/>
            <a:ext cx="1919416" cy="659172"/>
          </a:xfrm>
          <a:prstGeom prst="wedgeRectCallout">
            <a:avLst>
              <a:gd name="adj1" fmla="val 36933"/>
              <a:gd name="adj2" fmla="val 272361"/>
            </a:avLst>
          </a:prstGeom>
          <a:solidFill>
            <a:schemeClr val="bg1"/>
          </a:solidFill>
          <a:ln>
            <a:solidFill>
              <a:schemeClr val="accent6">
                <a:lumMod val="25000"/>
                <a:lumOff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171450" indent="-171450" algn="ctr">
              <a:buFont typeface="Arial" panose="020B0604020202020204" pitchFamily="34" charset="0"/>
              <a:buChar char="•"/>
            </a:pPr>
            <a:r>
              <a:rPr lang="it-IT" sz="1100" b="1" dirty="0">
                <a:solidFill>
                  <a:schemeClr val="accent6">
                    <a:lumMod val="75000"/>
                    <a:lumOff val="25000"/>
                  </a:schemeClr>
                </a:solidFill>
              </a:rPr>
              <a:t>Esproprio privati</a:t>
            </a:r>
          </a:p>
          <a:p>
            <a:pPr algn="ctr"/>
            <a:r>
              <a:rPr lang="it-IT" sz="1100" b="1" dirty="0">
                <a:solidFill>
                  <a:schemeClr val="accent6">
                    <a:lumMod val="75000"/>
                    <a:lumOff val="25000"/>
                  </a:schemeClr>
                </a:solidFill>
              </a:rPr>
              <a:t>circa 2 metri</a:t>
            </a:r>
          </a:p>
          <a:p>
            <a:pPr marL="171450" indent="-171450" algn="ctr">
              <a:buFont typeface="Arial" panose="020B0604020202020204" pitchFamily="34" charset="0"/>
              <a:buChar char="•"/>
            </a:pPr>
            <a:r>
              <a:rPr lang="it-IT" sz="1100" b="1" dirty="0">
                <a:solidFill>
                  <a:schemeClr val="accent6">
                    <a:lumMod val="75000"/>
                    <a:lumOff val="25000"/>
                  </a:schemeClr>
                </a:solidFill>
              </a:rPr>
              <a:t>Occupazione temporanea</a:t>
            </a:r>
          </a:p>
          <a:p>
            <a:pPr algn="ctr"/>
            <a:r>
              <a:rPr lang="it-IT" sz="1100" b="1" dirty="0">
                <a:solidFill>
                  <a:schemeClr val="accent6">
                    <a:lumMod val="75000"/>
                    <a:lumOff val="25000"/>
                  </a:schemeClr>
                </a:solidFill>
              </a:rPr>
              <a:t>circa 5 metri</a:t>
            </a:r>
            <a:endParaRPr lang="it-IT" sz="1400" dirty="0">
              <a:solidFill>
                <a:schemeClr val="accent6">
                  <a:lumMod val="75000"/>
                  <a:lumOff val="25000"/>
                </a:schemeClr>
              </a:solidFill>
            </a:endParaRPr>
          </a:p>
        </p:txBody>
      </p:sp>
    </p:spTree>
    <p:extLst>
      <p:ext uri="{BB962C8B-B14F-4D97-AF65-F5344CB8AC3E}">
        <p14:creationId xmlns:p14="http://schemas.microsoft.com/office/powerpoint/2010/main" val="2924969444"/>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3" name="Titolo 4">
            <a:extLst>
              <a:ext uri="{FF2B5EF4-FFF2-40B4-BE49-F238E27FC236}">
                <a16:creationId xmlns:a16="http://schemas.microsoft.com/office/drawing/2014/main" id="{7B77861D-D33E-12C8-6ED2-3ABD90C6127D}"/>
              </a:ext>
            </a:extLst>
          </p:cNvPr>
          <p:cNvSpPr txBox="1">
            <a:spLocks/>
          </p:cNvSpPr>
          <p:nvPr/>
        </p:nvSpPr>
        <p:spPr>
          <a:xfrm>
            <a:off x="457200" y="439410"/>
            <a:ext cx="8760331" cy="507777"/>
          </a:xfrm>
          <a:prstGeom prst="rect">
            <a:avLst/>
          </a:prstGeom>
        </p:spPr>
        <p:txBody>
          <a:bodyPr vert="horz" lIns="0" tIns="0" rIns="0" bIns="0" rtlCol="0" anchor="ctr" anchorCtr="0">
            <a:noAutofit/>
          </a:bodyPr>
          <a:lstStyle>
            <a:lvl1pPr algn="l" defTabSz="457200" rtl="0" eaLnBrk="1" latinLnBrk="0" hangingPunct="1">
              <a:spcBef>
                <a:spcPct val="0"/>
              </a:spcBef>
              <a:buNone/>
              <a:defRPr sz="3400" kern="1200">
                <a:solidFill>
                  <a:schemeClr val="tx1"/>
                </a:solidFill>
                <a:latin typeface="+mj-lt"/>
                <a:ea typeface="+mj-ea"/>
                <a:cs typeface="+mj-cs"/>
              </a:defRPr>
            </a:lvl1pPr>
          </a:lstStyle>
          <a:p>
            <a:r>
              <a:rPr lang="it-IT" sz="2000" dirty="0"/>
              <a:t>RADDOPPIO FERROVIARIO TRATTA SEVESO – MEDA</a:t>
            </a:r>
          </a:p>
          <a:p>
            <a:r>
              <a:rPr lang="it-IT" sz="2000" dirty="0"/>
              <a:t>PLANIMETRIA NUOVE OPERE tav. 2/3</a:t>
            </a:r>
          </a:p>
        </p:txBody>
      </p:sp>
      <p:sp>
        <p:nvSpPr>
          <p:cNvPr id="3" name="Segnaposto testo 4">
            <a:extLst>
              <a:ext uri="{FF2B5EF4-FFF2-40B4-BE49-F238E27FC236}">
                <a16:creationId xmlns:a16="http://schemas.microsoft.com/office/drawing/2014/main" id="{7F70C928-6186-846F-6E15-A6FA19E7BA89}"/>
              </a:ext>
            </a:extLst>
          </p:cNvPr>
          <p:cNvSpPr>
            <a:spLocks noGrp="1"/>
          </p:cNvSpPr>
          <p:nvPr>
            <p:ph type="body" sz="quarter" idx="13"/>
          </p:nvPr>
        </p:nvSpPr>
        <p:spPr>
          <a:xfrm>
            <a:off x="457200" y="142135"/>
            <a:ext cx="8229600" cy="268287"/>
          </a:xfrm>
        </p:spPr>
        <p:txBody>
          <a:bodyPr vert="horz" lIns="0" tIns="0" rIns="0" bIns="0" rtlCol="0" anchor="ctr">
            <a:normAutofit fontScale="92500" lnSpcReduction="10000"/>
          </a:bodyPr>
          <a:lstStyle/>
          <a:p>
            <a:r>
              <a:rPr lang="it-IT" sz="1000" dirty="0">
                <a:solidFill>
                  <a:srgbClr val="005996"/>
                </a:solidFill>
              </a:rPr>
              <a:t>CONSIGLIO COMUNALE MEDA – 30 marzo 2023</a:t>
            </a:r>
            <a:r>
              <a:rPr lang="it-IT" sz="1000" dirty="0"/>
              <a:t/>
            </a:r>
            <a:br>
              <a:rPr lang="it-IT" sz="1000" dirty="0"/>
            </a:br>
            <a:endParaRPr lang="it-IT" sz="1000" dirty="0">
              <a:solidFill>
                <a:srgbClr val="005996"/>
              </a:solidFill>
            </a:endParaRPr>
          </a:p>
        </p:txBody>
      </p:sp>
      <p:pic>
        <p:nvPicPr>
          <p:cNvPr id="4" name="Immagine 3"/>
          <p:cNvPicPr>
            <a:picLocks noChangeAspect="1"/>
          </p:cNvPicPr>
          <p:nvPr/>
        </p:nvPicPr>
        <p:blipFill>
          <a:blip r:embed="rId4"/>
          <a:stretch>
            <a:fillRect/>
          </a:stretch>
        </p:blipFill>
        <p:spPr>
          <a:xfrm>
            <a:off x="457200" y="1186249"/>
            <a:ext cx="8178910" cy="4975653"/>
          </a:xfrm>
          <a:prstGeom prst="rect">
            <a:avLst/>
          </a:prstGeom>
          <a:ln>
            <a:noFill/>
          </a:ln>
        </p:spPr>
      </p:pic>
      <p:pic>
        <p:nvPicPr>
          <p:cNvPr id="5" name="Immagine 4"/>
          <p:cNvPicPr>
            <a:picLocks noChangeAspect="1"/>
          </p:cNvPicPr>
          <p:nvPr/>
        </p:nvPicPr>
        <p:blipFill>
          <a:blip r:embed="rId5"/>
          <a:stretch>
            <a:fillRect/>
          </a:stretch>
        </p:blipFill>
        <p:spPr>
          <a:xfrm>
            <a:off x="2339813" y="1186249"/>
            <a:ext cx="3129515" cy="1960077"/>
          </a:xfrm>
          <a:prstGeom prst="rect">
            <a:avLst/>
          </a:prstGeom>
        </p:spPr>
      </p:pic>
      <p:sp>
        <p:nvSpPr>
          <p:cNvPr id="8" name="Fumetto 1 40">
            <a:extLst>
              <a:ext uri="{FF2B5EF4-FFF2-40B4-BE49-F238E27FC236}">
                <a16:creationId xmlns:a16="http://schemas.microsoft.com/office/drawing/2014/main" id="{BC7DF1C4-406D-4ECD-A702-E30CAF05BCA8}"/>
              </a:ext>
            </a:extLst>
          </p:cNvPr>
          <p:cNvSpPr/>
          <p:nvPr/>
        </p:nvSpPr>
        <p:spPr>
          <a:xfrm>
            <a:off x="4546655" y="5261440"/>
            <a:ext cx="3978876" cy="913872"/>
          </a:xfrm>
          <a:prstGeom prst="wedgeRectCallout">
            <a:avLst>
              <a:gd name="adj1" fmla="val -32052"/>
              <a:gd name="adj2" fmla="val -141401"/>
            </a:avLst>
          </a:prstGeom>
          <a:solidFill>
            <a:schemeClr val="bg1"/>
          </a:solidFill>
          <a:ln>
            <a:solidFill>
              <a:schemeClr val="accent6">
                <a:lumMod val="25000"/>
                <a:lumOff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1100" b="1" dirty="0">
                <a:solidFill>
                  <a:schemeClr val="accent6">
                    <a:lumMod val="75000"/>
                    <a:lumOff val="25000"/>
                  </a:schemeClr>
                </a:solidFill>
              </a:rPr>
              <a:t>VIA BUSNELLI</a:t>
            </a:r>
          </a:p>
          <a:p>
            <a:pPr marL="171450" indent="-171450" algn="ctr">
              <a:buFont typeface="Arial" panose="020B0604020202020204" pitchFamily="34" charset="0"/>
              <a:buChar char="•"/>
            </a:pPr>
            <a:r>
              <a:rPr lang="it-IT" sz="1100" b="1" dirty="0">
                <a:solidFill>
                  <a:schemeClr val="accent6">
                    <a:lumMod val="75000"/>
                    <a:lumOff val="25000"/>
                  </a:schemeClr>
                </a:solidFill>
              </a:rPr>
              <a:t>Esproprio definitivo</a:t>
            </a:r>
          </a:p>
          <a:p>
            <a:pPr algn="ctr"/>
            <a:r>
              <a:rPr lang="it-IT" sz="1100" b="1" dirty="0">
                <a:solidFill>
                  <a:schemeClr val="accent6">
                    <a:lumMod val="75000"/>
                    <a:lumOff val="25000"/>
                  </a:schemeClr>
                </a:solidFill>
              </a:rPr>
              <a:t>Variabile dai 0,30 a 0,80 m circa</a:t>
            </a:r>
          </a:p>
          <a:p>
            <a:pPr marL="171450" indent="-171450" algn="ctr">
              <a:buFont typeface="Arial" panose="020B0604020202020204" pitchFamily="34" charset="0"/>
              <a:buChar char="•"/>
            </a:pPr>
            <a:r>
              <a:rPr lang="it-IT" sz="1100" b="1" dirty="0">
                <a:solidFill>
                  <a:schemeClr val="accent6">
                    <a:lumMod val="75000"/>
                    <a:lumOff val="25000"/>
                  </a:schemeClr>
                </a:solidFill>
              </a:rPr>
              <a:t>Occupazione temporanea per esecuzione opere</a:t>
            </a:r>
          </a:p>
          <a:p>
            <a:pPr algn="ctr"/>
            <a:r>
              <a:rPr lang="it-IT" sz="1100" b="1" dirty="0">
                <a:solidFill>
                  <a:schemeClr val="accent6">
                    <a:lumMod val="75000"/>
                    <a:lumOff val="25000"/>
                  </a:schemeClr>
                </a:solidFill>
              </a:rPr>
              <a:t>Variabile circa 3 metri</a:t>
            </a:r>
            <a:endParaRPr lang="it-IT" sz="1400" dirty="0">
              <a:solidFill>
                <a:schemeClr val="accent6">
                  <a:lumMod val="75000"/>
                  <a:lumOff val="25000"/>
                </a:schemeClr>
              </a:solidFill>
            </a:endParaRPr>
          </a:p>
        </p:txBody>
      </p:sp>
      <p:sp>
        <p:nvSpPr>
          <p:cNvPr id="9" name="Fumetto 1 40">
            <a:extLst>
              <a:ext uri="{FF2B5EF4-FFF2-40B4-BE49-F238E27FC236}">
                <a16:creationId xmlns:a16="http://schemas.microsoft.com/office/drawing/2014/main" id="{BC7DF1C4-406D-4ECD-A702-E30CAF05BCA8}"/>
              </a:ext>
            </a:extLst>
          </p:cNvPr>
          <p:cNvSpPr/>
          <p:nvPr/>
        </p:nvSpPr>
        <p:spPr>
          <a:xfrm>
            <a:off x="457200" y="5431585"/>
            <a:ext cx="3978876" cy="573582"/>
          </a:xfrm>
          <a:prstGeom prst="wedgeRectCallout">
            <a:avLst>
              <a:gd name="adj1" fmla="val -24184"/>
              <a:gd name="adj2" fmla="val -218300"/>
            </a:avLst>
          </a:prstGeom>
          <a:solidFill>
            <a:schemeClr val="bg1"/>
          </a:solidFill>
          <a:ln>
            <a:solidFill>
              <a:schemeClr val="accent6">
                <a:lumMod val="25000"/>
                <a:lumOff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1100" b="1" dirty="0">
                <a:solidFill>
                  <a:schemeClr val="accent6"/>
                </a:solidFill>
              </a:rPr>
              <a:t>ASD REAL MEDA (Calcio Femminile)</a:t>
            </a:r>
          </a:p>
          <a:p>
            <a:pPr algn="ctr"/>
            <a:r>
              <a:rPr lang="it-IT" sz="1100" b="1" dirty="0">
                <a:solidFill>
                  <a:schemeClr val="accent6"/>
                </a:solidFill>
              </a:rPr>
              <a:t>Occupazione temporanea area parcheggio per esecuzione nuova recinzione lungo via </a:t>
            </a:r>
            <a:r>
              <a:rPr lang="it-IT" sz="1100" b="1" dirty="0" err="1">
                <a:solidFill>
                  <a:schemeClr val="accent6"/>
                </a:solidFill>
              </a:rPr>
              <a:t>Busnelli</a:t>
            </a:r>
            <a:r>
              <a:rPr lang="it-IT" sz="1100" b="1" dirty="0">
                <a:solidFill>
                  <a:schemeClr val="accent6"/>
                </a:solidFill>
              </a:rPr>
              <a:t> e Collettore Fognario</a:t>
            </a:r>
          </a:p>
        </p:txBody>
      </p:sp>
      <p:pic>
        <p:nvPicPr>
          <p:cNvPr id="2" name="Immagine 1"/>
          <p:cNvPicPr>
            <a:picLocks noChangeAspect="1"/>
          </p:cNvPicPr>
          <p:nvPr/>
        </p:nvPicPr>
        <p:blipFill>
          <a:blip r:embed="rId6"/>
          <a:stretch>
            <a:fillRect/>
          </a:stretch>
        </p:blipFill>
        <p:spPr>
          <a:xfrm>
            <a:off x="5469328" y="2069905"/>
            <a:ext cx="3056203" cy="1955188"/>
          </a:xfrm>
          <a:prstGeom prst="rect">
            <a:avLst/>
          </a:prstGeom>
        </p:spPr>
      </p:pic>
      <p:sp>
        <p:nvSpPr>
          <p:cNvPr id="6" name="Fumetto 1 40">
            <a:extLst>
              <a:ext uri="{FF2B5EF4-FFF2-40B4-BE49-F238E27FC236}">
                <a16:creationId xmlns:a16="http://schemas.microsoft.com/office/drawing/2014/main" id="{322CCFC8-8204-487E-524F-5F7C930414FA}"/>
              </a:ext>
            </a:extLst>
          </p:cNvPr>
          <p:cNvSpPr/>
          <p:nvPr/>
        </p:nvSpPr>
        <p:spPr>
          <a:xfrm>
            <a:off x="457200" y="5438290"/>
            <a:ext cx="3978876" cy="573582"/>
          </a:xfrm>
          <a:prstGeom prst="wedgeRectCallout">
            <a:avLst>
              <a:gd name="adj1" fmla="val -24184"/>
              <a:gd name="adj2" fmla="val -218300"/>
            </a:avLst>
          </a:prstGeom>
          <a:solidFill>
            <a:schemeClr val="bg1"/>
          </a:solidFill>
          <a:ln>
            <a:solidFill>
              <a:schemeClr val="accent6">
                <a:lumMod val="25000"/>
                <a:lumOff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1100" b="1" dirty="0">
                <a:solidFill>
                  <a:schemeClr val="accent6">
                    <a:lumMod val="75000"/>
                    <a:lumOff val="25000"/>
                  </a:schemeClr>
                </a:solidFill>
              </a:rPr>
              <a:t>ASD REAL MEDA (Calcio Femminile)</a:t>
            </a:r>
          </a:p>
          <a:p>
            <a:pPr algn="ctr"/>
            <a:r>
              <a:rPr lang="it-IT" sz="1100" b="1" dirty="0">
                <a:solidFill>
                  <a:schemeClr val="accent6">
                    <a:lumMod val="75000"/>
                    <a:lumOff val="25000"/>
                  </a:schemeClr>
                </a:solidFill>
              </a:rPr>
              <a:t>Occupazione temporanea area parcheggio per esecuzione nuova recinzione lungo via </a:t>
            </a:r>
            <a:r>
              <a:rPr lang="it-IT" sz="1100" b="1" dirty="0" err="1">
                <a:solidFill>
                  <a:schemeClr val="accent6">
                    <a:lumMod val="75000"/>
                    <a:lumOff val="25000"/>
                  </a:schemeClr>
                </a:solidFill>
              </a:rPr>
              <a:t>Busnelli</a:t>
            </a:r>
            <a:r>
              <a:rPr lang="it-IT" sz="1100" b="1" dirty="0">
                <a:solidFill>
                  <a:schemeClr val="accent6">
                    <a:lumMod val="75000"/>
                    <a:lumOff val="25000"/>
                  </a:schemeClr>
                </a:solidFill>
              </a:rPr>
              <a:t> e Collettore Fognario</a:t>
            </a:r>
          </a:p>
        </p:txBody>
      </p:sp>
    </p:spTree>
    <p:extLst>
      <p:ext uri="{BB962C8B-B14F-4D97-AF65-F5344CB8AC3E}">
        <p14:creationId xmlns:p14="http://schemas.microsoft.com/office/powerpoint/2010/main" val="2647062354"/>
      </p:ext>
    </p:extLst>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3" name="Titolo 4">
            <a:extLst>
              <a:ext uri="{FF2B5EF4-FFF2-40B4-BE49-F238E27FC236}">
                <a16:creationId xmlns:a16="http://schemas.microsoft.com/office/drawing/2014/main" id="{7B77861D-D33E-12C8-6ED2-3ABD90C6127D}"/>
              </a:ext>
            </a:extLst>
          </p:cNvPr>
          <p:cNvSpPr txBox="1">
            <a:spLocks/>
          </p:cNvSpPr>
          <p:nvPr/>
        </p:nvSpPr>
        <p:spPr>
          <a:xfrm>
            <a:off x="457200" y="410835"/>
            <a:ext cx="8760331" cy="507777"/>
          </a:xfrm>
          <a:prstGeom prst="rect">
            <a:avLst/>
          </a:prstGeom>
        </p:spPr>
        <p:txBody>
          <a:bodyPr vert="horz" lIns="0" tIns="0" rIns="0" bIns="0" rtlCol="0" anchor="ctr" anchorCtr="0">
            <a:noAutofit/>
          </a:bodyPr>
          <a:lstStyle>
            <a:lvl1pPr algn="l" defTabSz="457200" rtl="0" eaLnBrk="1" latinLnBrk="0" hangingPunct="1">
              <a:spcBef>
                <a:spcPct val="0"/>
              </a:spcBef>
              <a:buNone/>
              <a:defRPr sz="3400" kern="1200">
                <a:solidFill>
                  <a:schemeClr val="tx1"/>
                </a:solidFill>
                <a:latin typeface="+mj-lt"/>
                <a:ea typeface="+mj-ea"/>
                <a:cs typeface="+mj-cs"/>
              </a:defRPr>
            </a:lvl1pPr>
          </a:lstStyle>
          <a:p>
            <a:r>
              <a:rPr lang="it-IT" sz="2000" dirty="0"/>
              <a:t>RADDOPPIO FERROVIARIO TRATTA SEVESO – MEDA</a:t>
            </a:r>
          </a:p>
          <a:p>
            <a:r>
              <a:rPr lang="it-IT" sz="2000" dirty="0"/>
              <a:t>PLANIMETRIA NUOVE OPERE tav. 3/3</a:t>
            </a:r>
          </a:p>
        </p:txBody>
      </p:sp>
      <p:sp>
        <p:nvSpPr>
          <p:cNvPr id="3" name="Segnaposto testo 4">
            <a:extLst>
              <a:ext uri="{FF2B5EF4-FFF2-40B4-BE49-F238E27FC236}">
                <a16:creationId xmlns:a16="http://schemas.microsoft.com/office/drawing/2014/main" id="{7F70C928-6186-846F-6E15-A6FA19E7BA89}"/>
              </a:ext>
            </a:extLst>
          </p:cNvPr>
          <p:cNvSpPr>
            <a:spLocks noGrp="1"/>
          </p:cNvSpPr>
          <p:nvPr>
            <p:ph type="body" sz="quarter" idx="13"/>
          </p:nvPr>
        </p:nvSpPr>
        <p:spPr>
          <a:xfrm>
            <a:off x="457200" y="142135"/>
            <a:ext cx="8229600" cy="268287"/>
          </a:xfrm>
        </p:spPr>
        <p:txBody>
          <a:bodyPr vert="horz" lIns="0" tIns="0" rIns="0" bIns="0" rtlCol="0" anchor="ctr">
            <a:normAutofit fontScale="92500" lnSpcReduction="10000"/>
          </a:bodyPr>
          <a:lstStyle/>
          <a:p>
            <a:r>
              <a:rPr lang="it-IT" sz="1000" dirty="0">
                <a:solidFill>
                  <a:srgbClr val="005996"/>
                </a:solidFill>
              </a:rPr>
              <a:t>CONSIGLIO COMUNALE MEDA – 30 marzo 2023</a:t>
            </a:r>
            <a:r>
              <a:rPr lang="it-IT" sz="1000" dirty="0"/>
              <a:t/>
            </a:r>
            <a:br>
              <a:rPr lang="it-IT" sz="1000" dirty="0"/>
            </a:br>
            <a:endParaRPr lang="it-IT" sz="1000" dirty="0">
              <a:solidFill>
                <a:srgbClr val="005996"/>
              </a:solidFill>
            </a:endParaRPr>
          </a:p>
        </p:txBody>
      </p:sp>
      <p:pic>
        <p:nvPicPr>
          <p:cNvPr id="4" name="Immagine 3"/>
          <p:cNvPicPr>
            <a:picLocks noChangeAspect="1"/>
          </p:cNvPicPr>
          <p:nvPr/>
        </p:nvPicPr>
        <p:blipFill>
          <a:blip r:embed="rId4"/>
          <a:stretch>
            <a:fillRect/>
          </a:stretch>
        </p:blipFill>
        <p:spPr>
          <a:xfrm>
            <a:off x="457200" y="1293159"/>
            <a:ext cx="8229600" cy="4488516"/>
          </a:xfrm>
          <a:prstGeom prst="rect">
            <a:avLst/>
          </a:prstGeom>
        </p:spPr>
      </p:pic>
      <p:sp>
        <p:nvSpPr>
          <p:cNvPr id="5" name="Fumetto 1 40">
            <a:extLst>
              <a:ext uri="{FF2B5EF4-FFF2-40B4-BE49-F238E27FC236}">
                <a16:creationId xmlns:a16="http://schemas.microsoft.com/office/drawing/2014/main" id="{BC7DF1C4-406D-4ECD-A702-E30CAF05BCA8}"/>
              </a:ext>
            </a:extLst>
          </p:cNvPr>
          <p:cNvSpPr/>
          <p:nvPr/>
        </p:nvSpPr>
        <p:spPr>
          <a:xfrm>
            <a:off x="1408670" y="4078257"/>
            <a:ext cx="3270422" cy="913872"/>
          </a:xfrm>
          <a:prstGeom prst="wedgeRectCallout">
            <a:avLst>
              <a:gd name="adj1" fmla="val 50971"/>
              <a:gd name="adj2" fmla="val -100837"/>
            </a:avLst>
          </a:prstGeom>
          <a:solidFill>
            <a:schemeClr val="bg1"/>
          </a:solidFill>
          <a:ln>
            <a:solidFill>
              <a:schemeClr val="accent6">
                <a:lumMod val="25000"/>
                <a:lumOff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1100" b="1" dirty="0">
                <a:solidFill>
                  <a:schemeClr val="accent6">
                    <a:lumMod val="75000"/>
                    <a:lumOff val="25000"/>
                  </a:schemeClr>
                </a:solidFill>
              </a:rPr>
              <a:t>VIA BUSNELLI</a:t>
            </a:r>
          </a:p>
          <a:p>
            <a:pPr marL="171450" indent="-171450" algn="ctr">
              <a:buFont typeface="Arial" panose="020B0604020202020204" pitchFamily="34" charset="0"/>
              <a:buChar char="•"/>
            </a:pPr>
            <a:r>
              <a:rPr lang="it-IT" sz="1100" b="1" dirty="0">
                <a:solidFill>
                  <a:schemeClr val="accent6">
                    <a:lumMod val="75000"/>
                    <a:lumOff val="25000"/>
                  </a:schemeClr>
                </a:solidFill>
              </a:rPr>
              <a:t>Esproprio definitivo</a:t>
            </a:r>
          </a:p>
          <a:p>
            <a:pPr algn="ctr"/>
            <a:r>
              <a:rPr lang="it-IT" sz="1100" b="1" dirty="0">
                <a:solidFill>
                  <a:schemeClr val="accent6">
                    <a:lumMod val="75000"/>
                    <a:lumOff val="25000"/>
                  </a:schemeClr>
                </a:solidFill>
              </a:rPr>
              <a:t>Variabile dai 0,30 a 0,80 m circa</a:t>
            </a:r>
          </a:p>
          <a:p>
            <a:pPr marL="171450" indent="-171450" algn="ctr">
              <a:buFont typeface="Arial" panose="020B0604020202020204" pitchFamily="34" charset="0"/>
              <a:buChar char="•"/>
            </a:pPr>
            <a:r>
              <a:rPr lang="it-IT" sz="1100" b="1" dirty="0">
                <a:solidFill>
                  <a:schemeClr val="accent6">
                    <a:lumMod val="75000"/>
                    <a:lumOff val="25000"/>
                  </a:schemeClr>
                </a:solidFill>
              </a:rPr>
              <a:t>Occupazione temporanea per esecuzione opere</a:t>
            </a:r>
          </a:p>
          <a:p>
            <a:pPr algn="ctr"/>
            <a:r>
              <a:rPr lang="it-IT" sz="1100" b="1" dirty="0">
                <a:solidFill>
                  <a:schemeClr val="accent6">
                    <a:lumMod val="75000"/>
                    <a:lumOff val="25000"/>
                  </a:schemeClr>
                </a:solidFill>
              </a:rPr>
              <a:t>Variabile circa 3 metri</a:t>
            </a:r>
            <a:endParaRPr lang="it-IT" sz="1400" dirty="0">
              <a:solidFill>
                <a:schemeClr val="accent6">
                  <a:lumMod val="75000"/>
                  <a:lumOff val="25000"/>
                </a:schemeClr>
              </a:solidFill>
            </a:endParaRPr>
          </a:p>
        </p:txBody>
      </p:sp>
      <p:sp>
        <p:nvSpPr>
          <p:cNvPr id="7" name="Fumetto 1 40">
            <a:extLst>
              <a:ext uri="{FF2B5EF4-FFF2-40B4-BE49-F238E27FC236}">
                <a16:creationId xmlns:a16="http://schemas.microsoft.com/office/drawing/2014/main" id="{BC7DF1C4-406D-4ECD-A702-E30CAF05BCA8}"/>
              </a:ext>
            </a:extLst>
          </p:cNvPr>
          <p:cNvSpPr/>
          <p:nvPr/>
        </p:nvSpPr>
        <p:spPr>
          <a:xfrm>
            <a:off x="2848356" y="1853064"/>
            <a:ext cx="3447288" cy="716785"/>
          </a:xfrm>
          <a:prstGeom prst="wedgeRectCallout">
            <a:avLst>
              <a:gd name="adj1" fmla="val 32209"/>
              <a:gd name="adj2" fmla="val 142828"/>
            </a:avLst>
          </a:prstGeom>
          <a:solidFill>
            <a:schemeClr val="bg1"/>
          </a:solidFill>
          <a:ln>
            <a:solidFill>
              <a:schemeClr val="accent6">
                <a:lumMod val="25000"/>
                <a:lumOff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171450" indent="-171450" algn="ctr">
              <a:buFont typeface="Arial" panose="020B0604020202020204" pitchFamily="34" charset="0"/>
              <a:buChar char="•"/>
            </a:pPr>
            <a:r>
              <a:rPr lang="it-IT" sz="1100" b="1" dirty="0">
                <a:solidFill>
                  <a:schemeClr val="accent6">
                    <a:lumMod val="75000"/>
                    <a:lumOff val="25000"/>
                  </a:schemeClr>
                </a:solidFill>
              </a:rPr>
              <a:t>Esproprio definitivo</a:t>
            </a:r>
          </a:p>
          <a:p>
            <a:pPr algn="ctr"/>
            <a:r>
              <a:rPr lang="it-IT" sz="1100" b="1" dirty="0">
                <a:solidFill>
                  <a:schemeClr val="accent6">
                    <a:lumMod val="75000"/>
                    <a:lumOff val="25000"/>
                  </a:schemeClr>
                </a:solidFill>
              </a:rPr>
              <a:t>circa 3,50 m per uno sviluppo di circa 100 m (per raddoppio ferroviario)</a:t>
            </a:r>
          </a:p>
          <a:p>
            <a:pPr algn="ctr"/>
            <a:r>
              <a:rPr lang="it-IT" sz="1100" b="1" dirty="0">
                <a:solidFill>
                  <a:schemeClr val="accent6">
                    <a:lumMod val="75000"/>
                    <a:lumOff val="25000"/>
                  </a:schemeClr>
                </a:solidFill>
              </a:rPr>
              <a:t>Circa 4,00 m per uno sviluppo di circa 70 m (lato chiesa)</a:t>
            </a:r>
            <a:endParaRPr lang="it-IT" sz="1400" dirty="0">
              <a:solidFill>
                <a:schemeClr val="accent6">
                  <a:lumMod val="75000"/>
                  <a:lumOff val="25000"/>
                </a:schemeClr>
              </a:solidFill>
            </a:endParaRPr>
          </a:p>
        </p:txBody>
      </p:sp>
    </p:spTree>
    <p:extLst>
      <p:ext uri="{BB962C8B-B14F-4D97-AF65-F5344CB8AC3E}">
        <p14:creationId xmlns:p14="http://schemas.microsoft.com/office/powerpoint/2010/main" val="2880167856"/>
      </p:ext>
    </p:extLst>
  </p:cSld>
  <p:clrMapOvr>
    <a:overrideClrMapping bg1="lt1" tx1="dk1" bg2="lt2" tx2="dk2" accent1="accent1" accent2="accent2" accent3="accent3" accent4="accent4" accent5="accent5" accent6="accent6" hlink="hlink" folHlink="folHlink"/>
  </p:clrMapOvr>
</p:sld>
</file>

<file path=ppt/theme/theme1.xml><?xml version="1.0" encoding="utf-8"?>
<a:theme xmlns:a="http://schemas.openxmlformats.org/drawingml/2006/main" name="Tema di Office">
  <a:themeElements>
    <a:clrScheme name="Impostazioni personalizzate 6">
      <a:dk1>
        <a:srgbClr val="005996"/>
      </a:dk1>
      <a:lt1>
        <a:srgbClr val="FFFFFF"/>
      </a:lt1>
      <a:dk2>
        <a:srgbClr val="007834"/>
      </a:dk2>
      <a:lt2>
        <a:srgbClr val="97C74A"/>
      </a:lt2>
      <a:accent1>
        <a:srgbClr val="EFBE00"/>
      </a:accent1>
      <a:accent2>
        <a:srgbClr val="DB5A11"/>
      </a:accent2>
      <a:accent3>
        <a:srgbClr val="C6001F"/>
      </a:accent3>
      <a:accent4>
        <a:srgbClr val="5515A2"/>
      </a:accent4>
      <a:accent5>
        <a:srgbClr val="60B9DB"/>
      </a:accent5>
      <a:accent6>
        <a:srgbClr val="141313"/>
      </a:accent6>
      <a:hlink>
        <a:srgbClr val="005996"/>
      </a:hlink>
      <a:folHlink>
        <a:srgbClr val="00783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Impostazioni personalizzate 6">
    <a:dk1>
      <a:srgbClr val="005996"/>
    </a:dk1>
    <a:lt1>
      <a:srgbClr val="FFFFFF"/>
    </a:lt1>
    <a:dk2>
      <a:srgbClr val="007834"/>
    </a:dk2>
    <a:lt2>
      <a:srgbClr val="97C74A"/>
    </a:lt2>
    <a:accent1>
      <a:srgbClr val="EFBE00"/>
    </a:accent1>
    <a:accent2>
      <a:srgbClr val="DB5A11"/>
    </a:accent2>
    <a:accent3>
      <a:srgbClr val="C6001F"/>
    </a:accent3>
    <a:accent4>
      <a:srgbClr val="5515A2"/>
    </a:accent4>
    <a:accent5>
      <a:srgbClr val="60B9DB"/>
    </a:accent5>
    <a:accent6>
      <a:srgbClr val="141313"/>
    </a:accent6>
    <a:hlink>
      <a:srgbClr val="005996"/>
    </a:hlink>
    <a:folHlink>
      <a:srgbClr val="007834"/>
    </a:folHlink>
  </a:clrScheme>
</a:themeOverride>
</file>

<file path=ppt/theme/themeOverride2.xml><?xml version="1.0" encoding="utf-8"?>
<a:themeOverride xmlns:a="http://schemas.openxmlformats.org/drawingml/2006/main">
  <a:clrScheme name="Impostazioni personalizzate 6">
    <a:dk1>
      <a:srgbClr val="005996"/>
    </a:dk1>
    <a:lt1>
      <a:srgbClr val="FFFFFF"/>
    </a:lt1>
    <a:dk2>
      <a:srgbClr val="007834"/>
    </a:dk2>
    <a:lt2>
      <a:srgbClr val="97C74A"/>
    </a:lt2>
    <a:accent1>
      <a:srgbClr val="EFBE00"/>
    </a:accent1>
    <a:accent2>
      <a:srgbClr val="DB5A11"/>
    </a:accent2>
    <a:accent3>
      <a:srgbClr val="C6001F"/>
    </a:accent3>
    <a:accent4>
      <a:srgbClr val="5515A2"/>
    </a:accent4>
    <a:accent5>
      <a:srgbClr val="60B9DB"/>
    </a:accent5>
    <a:accent6>
      <a:srgbClr val="141313"/>
    </a:accent6>
    <a:hlink>
      <a:srgbClr val="005996"/>
    </a:hlink>
    <a:folHlink>
      <a:srgbClr val="007834"/>
    </a:folHlink>
  </a:clrScheme>
</a:themeOverride>
</file>

<file path=ppt/theme/themeOverride3.xml><?xml version="1.0" encoding="utf-8"?>
<a:themeOverride xmlns:a="http://schemas.openxmlformats.org/drawingml/2006/main">
  <a:clrScheme name="Impostazioni personalizzate 6">
    <a:dk1>
      <a:srgbClr val="005996"/>
    </a:dk1>
    <a:lt1>
      <a:srgbClr val="FFFFFF"/>
    </a:lt1>
    <a:dk2>
      <a:srgbClr val="007834"/>
    </a:dk2>
    <a:lt2>
      <a:srgbClr val="97C74A"/>
    </a:lt2>
    <a:accent1>
      <a:srgbClr val="EFBE00"/>
    </a:accent1>
    <a:accent2>
      <a:srgbClr val="DB5A11"/>
    </a:accent2>
    <a:accent3>
      <a:srgbClr val="C6001F"/>
    </a:accent3>
    <a:accent4>
      <a:srgbClr val="5515A2"/>
    </a:accent4>
    <a:accent5>
      <a:srgbClr val="60B9DB"/>
    </a:accent5>
    <a:accent6>
      <a:srgbClr val="141313"/>
    </a:accent6>
    <a:hlink>
      <a:srgbClr val="005996"/>
    </a:hlink>
    <a:folHlink>
      <a:srgbClr val="007834"/>
    </a:folHlink>
  </a:clrScheme>
</a:themeOverride>
</file>

<file path=docProps/app.xml><?xml version="1.0" encoding="utf-8"?>
<Properties xmlns="http://schemas.openxmlformats.org/officeDocument/2006/extended-properties" xmlns:vt="http://schemas.openxmlformats.org/officeDocument/2006/docPropsVTypes">
  <Template/>
  <TotalTime>18630</TotalTime>
  <Words>1591</Words>
  <Application>Microsoft Office PowerPoint</Application>
  <PresentationFormat>Presentazione su schermo (4:3)</PresentationFormat>
  <Paragraphs>254</Paragraphs>
  <Slides>36</Slides>
  <Notes>32</Notes>
  <HiddenSlides>0</HiddenSlides>
  <MMClips>0</MMClips>
  <ScaleCrop>false</ScaleCrop>
  <HeadingPairs>
    <vt:vector size="6" baseType="variant">
      <vt:variant>
        <vt:lpstr>Caratteri utilizzati</vt:lpstr>
      </vt:variant>
      <vt:variant>
        <vt:i4>2</vt:i4>
      </vt:variant>
      <vt:variant>
        <vt:lpstr>Tema</vt:lpstr>
      </vt:variant>
      <vt:variant>
        <vt:i4>1</vt:i4>
      </vt:variant>
      <vt:variant>
        <vt:lpstr>Titoli diapositive</vt:lpstr>
      </vt:variant>
      <vt:variant>
        <vt:i4>36</vt:i4>
      </vt:variant>
    </vt:vector>
  </HeadingPairs>
  <TitlesOfParts>
    <vt:vector size="39" baseType="lpstr">
      <vt:lpstr>Arial</vt:lpstr>
      <vt:lpstr>Calibri</vt:lpstr>
      <vt:lpstr>Tema di Office</vt:lpstr>
      <vt:lpstr> OPERE ED ATTIVITA’ DI PROSSIMA REALIZZAZIONE NEL COMUNE DI MEDA</vt:lpstr>
      <vt:lpstr>INTERVENTI RICADENTI NEL COMUNE DI MEDA</vt:lpstr>
      <vt:lpstr>Presentazione standard di PowerPoint</vt:lpstr>
      <vt:lpstr>Presentazione standard di PowerPoint</vt:lpstr>
      <vt:lpstr>INTERVENTI RICADENTI NEL COMUNE DI MEDA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INTERVENTI RICADENTI NEL COMUNE DI MEDA</vt:lpstr>
      <vt:lpstr>Presentazione standard di PowerPoint</vt:lpstr>
      <vt:lpstr>INTERVENTI RICADENTI NEL COMUNE DI MEDA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creator>COMMUNICATION DESIGN</dc:creator>
  <cp:lastModifiedBy>Caterina Gagliardi</cp:lastModifiedBy>
  <cp:revision>945</cp:revision>
  <cp:lastPrinted>2022-05-16T14:58:19Z</cp:lastPrinted>
  <dcterms:created xsi:type="dcterms:W3CDTF">2017-12-13T11:14:31Z</dcterms:created>
  <dcterms:modified xsi:type="dcterms:W3CDTF">2023-04-05T08:42:47Z</dcterms:modified>
</cp:coreProperties>
</file>